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7"/>
  </p:notesMasterIdLst>
  <p:sldIdLst>
    <p:sldId id="256" r:id="rId3"/>
    <p:sldId id="316" r:id="rId4"/>
    <p:sldId id="321" r:id="rId5"/>
    <p:sldId id="326" r:id="rId6"/>
    <p:sldId id="317" r:id="rId7"/>
    <p:sldId id="319" r:id="rId8"/>
    <p:sldId id="323" r:id="rId9"/>
    <p:sldId id="320" r:id="rId10"/>
    <p:sldId id="322" r:id="rId11"/>
    <p:sldId id="328" r:id="rId12"/>
    <p:sldId id="329" r:id="rId13"/>
    <p:sldId id="261" r:id="rId14"/>
    <p:sldId id="354" r:id="rId15"/>
    <p:sldId id="357" r:id="rId16"/>
    <p:sldId id="355" r:id="rId17"/>
    <p:sldId id="356" r:id="rId18"/>
    <p:sldId id="359" r:id="rId19"/>
    <p:sldId id="358" r:id="rId20"/>
    <p:sldId id="360" r:id="rId21"/>
    <p:sldId id="361" r:id="rId22"/>
    <p:sldId id="362" r:id="rId23"/>
    <p:sldId id="365" r:id="rId24"/>
    <p:sldId id="271" r:id="rId25"/>
    <p:sldId id="371" r:id="rId26"/>
    <p:sldId id="370" r:id="rId27"/>
    <p:sldId id="369" r:id="rId28"/>
    <p:sldId id="368" r:id="rId29"/>
    <p:sldId id="367" r:id="rId30"/>
    <p:sldId id="366" r:id="rId31"/>
    <p:sldId id="373" r:id="rId32"/>
    <p:sldId id="374" r:id="rId33"/>
    <p:sldId id="375" r:id="rId34"/>
    <p:sldId id="378" r:id="rId35"/>
    <p:sldId id="376" r:id="rId36"/>
    <p:sldId id="364" r:id="rId37"/>
    <p:sldId id="379" r:id="rId38"/>
    <p:sldId id="380" r:id="rId39"/>
    <p:sldId id="363" r:id="rId40"/>
    <p:sldId id="325" r:id="rId41"/>
    <p:sldId id="381" r:id="rId42"/>
    <p:sldId id="382" r:id="rId43"/>
    <p:sldId id="331" r:id="rId44"/>
    <p:sldId id="383" r:id="rId45"/>
    <p:sldId id="393" r:id="rId46"/>
    <p:sldId id="384" r:id="rId47"/>
    <p:sldId id="385" r:id="rId48"/>
    <p:sldId id="394" r:id="rId49"/>
    <p:sldId id="389" r:id="rId50"/>
    <p:sldId id="395" r:id="rId51"/>
    <p:sldId id="396" r:id="rId52"/>
    <p:sldId id="397" r:id="rId53"/>
    <p:sldId id="387" r:id="rId54"/>
    <p:sldId id="332" r:id="rId55"/>
    <p:sldId id="390" r:id="rId56"/>
    <p:sldId id="391" r:id="rId57"/>
    <p:sldId id="392" r:id="rId58"/>
    <p:sldId id="333" r:id="rId59"/>
    <p:sldId id="330" r:id="rId60"/>
    <p:sldId id="339" r:id="rId61"/>
    <p:sldId id="400" r:id="rId62"/>
    <p:sldId id="401" r:id="rId63"/>
    <p:sldId id="402" r:id="rId64"/>
    <p:sldId id="403" r:id="rId65"/>
    <p:sldId id="343" r:id="rId66"/>
    <p:sldId id="398" r:id="rId67"/>
    <p:sldId id="404" r:id="rId68"/>
    <p:sldId id="348" r:id="rId69"/>
    <p:sldId id="405" r:id="rId70"/>
    <p:sldId id="352" r:id="rId71"/>
    <p:sldId id="406" r:id="rId72"/>
    <p:sldId id="353" r:id="rId73"/>
    <p:sldId id="349" r:id="rId74"/>
    <p:sldId id="407" r:id="rId75"/>
    <p:sldId id="408" r:id="rId7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34A08-2849-4308-9850-19FA72E0F2E4}" type="datetimeFigureOut">
              <a:rPr lang="en-US" smtClean="0"/>
              <a:t>5/16/2020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98A59-C62C-4233-8475-C3B81832DCB7}" type="slidenum">
              <a:rPr lang="en-US" smtClean="0"/>
              <a:t>‹#›</a:t>
            </a:fld>
            <a:endParaRPr lang="en-US" dirty="0"/>
          </a:p>
        </p:txBody>
      </p:sp>
    </p:spTree>
    <p:extLst>
      <p:ext uri="{BB962C8B-B14F-4D97-AF65-F5344CB8AC3E}">
        <p14:creationId xmlns:p14="http://schemas.microsoft.com/office/powerpoint/2010/main" val="137863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98A59-C62C-4233-8475-C3B81832DCB7}" type="slidenum">
              <a:rPr lang="en-US" smtClean="0"/>
              <a:t>47</a:t>
            </a:fld>
            <a:endParaRPr lang="en-US" dirty="0"/>
          </a:p>
        </p:txBody>
      </p:sp>
    </p:spTree>
    <p:extLst>
      <p:ext uri="{BB962C8B-B14F-4D97-AF65-F5344CB8AC3E}">
        <p14:creationId xmlns:p14="http://schemas.microsoft.com/office/powerpoint/2010/main" val="2261481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9629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2968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298703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7923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39628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369401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32681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65608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92428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327793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77879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291981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5/16/2020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81811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5/16/2020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dirty="0"/>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5936" y="5949280"/>
            <a:ext cx="4788024" cy="461665"/>
          </a:xfrm>
          <a:prstGeom prst="rect">
            <a:avLst/>
          </a:prstGeom>
          <a:noFill/>
        </p:spPr>
        <p:txBody>
          <a:bodyPr wrap="square">
            <a:spAutoFit/>
          </a:bodyPr>
          <a:lstStyle/>
          <a:p>
            <a:pPr algn="r" fontAlgn="auto">
              <a:spcBef>
                <a:spcPts val="0"/>
              </a:spcBef>
              <a:spcAft>
                <a:spcPts val="0"/>
              </a:spcAft>
              <a:defRPr/>
            </a:pPr>
            <a:r>
              <a:rPr kumimoji="0" lang="en-US" altLang="ko-KR" sz="1200" b="1" dirty="0" smtClean="0">
                <a:solidFill>
                  <a:schemeClr val="tx1">
                    <a:lumMod val="75000"/>
                    <a:lumOff val="25000"/>
                  </a:schemeClr>
                </a:solidFill>
                <a:latin typeface="Arial" pitchFamily="34" charset="0"/>
                <a:cs typeface="Arial" pitchFamily="34" charset="0"/>
              </a:rPr>
              <a:t>Troop 344 and 9344</a:t>
            </a:r>
          </a:p>
          <a:p>
            <a:pPr algn="r" fontAlgn="auto">
              <a:spcBef>
                <a:spcPts val="0"/>
              </a:spcBef>
              <a:spcAft>
                <a:spcPts val="0"/>
              </a:spcAft>
              <a:defRPr/>
            </a:pPr>
            <a:r>
              <a:rPr lang="en-US" altLang="ko-KR" sz="1200" b="1" dirty="0" smtClean="0">
                <a:solidFill>
                  <a:schemeClr val="tx1">
                    <a:lumMod val="75000"/>
                    <a:lumOff val="25000"/>
                  </a:schemeClr>
                </a:solidFill>
                <a:latin typeface="Arial" pitchFamily="34" charset="0"/>
                <a:cs typeface="Arial" pitchFamily="34" charset="0"/>
              </a:rPr>
              <a:t>Pemberville, OH</a:t>
            </a:r>
            <a:r>
              <a:rPr kumimoji="0" lang="en-US" altLang="ko-KR" sz="1200" b="1" dirty="0" smtClean="0">
                <a:solidFill>
                  <a:schemeClr val="tx1">
                    <a:lumMod val="75000"/>
                    <a:lumOff val="25000"/>
                  </a:schemeClr>
                </a:solidFill>
                <a:latin typeface="Arial" pitchFamily="34" charset="0"/>
                <a:cs typeface="Arial" pitchFamily="34" charset="0"/>
              </a:rPr>
              <a:t>    </a:t>
            </a:r>
            <a:endParaRPr kumimoji="0" lang="en-US" altLang="ko-KR" sz="1200" b="1" dirty="0">
              <a:solidFill>
                <a:schemeClr val="tx1">
                  <a:lumMod val="75000"/>
                  <a:lumOff val="25000"/>
                </a:schemeClr>
              </a:solidFill>
              <a:latin typeface="Arial" pitchFamily="34" charset="0"/>
              <a:cs typeface="Arial" pitchFamily="34" charset="0"/>
            </a:endParaRPr>
          </a:p>
        </p:txBody>
      </p:sp>
      <p:sp>
        <p:nvSpPr>
          <p:cNvPr id="5" name="TextBox 1"/>
          <p:cNvSpPr txBox="1">
            <a:spLocks noChangeArrowheads="1"/>
          </p:cNvSpPr>
          <p:nvPr/>
        </p:nvSpPr>
        <p:spPr bwMode="auto">
          <a:xfrm>
            <a:off x="3995936" y="4797152"/>
            <a:ext cx="4788024" cy="1200329"/>
          </a:xfrm>
          <a:prstGeom prst="rect">
            <a:avLst/>
          </a:prstGeom>
          <a:noFill/>
          <a:ln w="9525">
            <a:noFill/>
            <a:miter lim="800000"/>
            <a:headEnd/>
            <a:tailEnd/>
          </a:ln>
        </p:spPr>
        <p:txBody>
          <a:bodyPr wrap="square">
            <a:spAutoFit/>
          </a:bodyPr>
          <a:lstStyle/>
          <a:p>
            <a:pPr algn="r"/>
            <a:r>
              <a:rPr lang="en-US" altLang="ko-KR" sz="3600" b="1" dirty="0" smtClean="0">
                <a:solidFill>
                  <a:schemeClr val="tx1">
                    <a:lumMod val="75000"/>
                    <a:lumOff val="25000"/>
                  </a:schemeClr>
                </a:solidFill>
                <a:latin typeface="Arial" pitchFamily="34" charset="0"/>
                <a:ea typeface="맑은 고딕" pitchFamily="50" charset="-127"/>
                <a:cs typeface="Arial" pitchFamily="34" charset="0"/>
              </a:rPr>
              <a:t>Game Design Merit Badge</a:t>
            </a:r>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251520" y="4725144"/>
            <a:ext cx="2088232" cy="1973061"/>
          </a:xfrm>
          <a:prstGeom prst="rect">
            <a:avLst/>
          </a:prstGeom>
        </p:spPr>
      </p:pic>
    </p:spTree>
    <p:extLst>
      <p:ext uri="{BB962C8B-B14F-4D97-AF65-F5344CB8AC3E}">
        <p14:creationId xmlns:p14="http://schemas.microsoft.com/office/powerpoint/2010/main" val="1941221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0"/>
          </p:nvPr>
        </p:nvSpPr>
        <p:spPr>
          <a:xfrm>
            <a:off x="467544" y="1484784"/>
            <a:ext cx="8229600" cy="4392488"/>
          </a:xfrm>
        </p:spPr>
        <p:txBody>
          <a:bodyPr/>
          <a:lstStyle/>
          <a:p>
            <a:pPr marL="457200" lvl="0" indent="-457200" eaLnBrk="0" fontAlgn="base" latinLnBrk="0" hangingPunct="0">
              <a:spcBef>
                <a:spcPct val="0"/>
              </a:spcBef>
              <a:spcAft>
                <a:spcPct val="0"/>
              </a:spcAft>
              <a:buFont typeface="+mj-lt"/>
              <a:buAutoNum type="arabicPeriod"/>
            </a:pPr>
            <a:r>
              <a:rPr lang="en-US" altLang="en-US" sz="2000" dirty="0"/>
              <a:t>Do the following:</a:t>
            </a:r>
          </a:p>
          <a:p>
            <a:pPr marL="914400" lvl="1" indent="-457200" eaLnBrk="0" fontAlgn="base" latinLnBrk="0" hangingPunct="0">
              <a:spcBef>
                <a:spcPct val="0"/>
              </a:spcBef>
              <a:spcAft>
                <a:spcPct val="0"/>
              </a:spcAft>
              <a:buFont typeface="+mj-lt"/>
              <a:buAutoNum type="alphaLcPeriod"/>
            </a:pPr>
            <a:r>
              <a:rPr lang="en-US" altLang="en-US" sz="2000" dirty="0">
                <a:solidFill>
                  <a:srgbClr val="C00000"/>
                </a:solidFill>
                <a:latin typeface="Arial" panose="020B0604020202020204" pitchFamily="34" charset="0"/>
              </a:rPr>
              <a:t>Analyze four games you have played, each from a different medium. Identify the medium, player format, objectives, rules, resources, and theme (if relevant). Discuss with your counselor the play experience, what you enjoy in each game, and what you dislike. Make a chart to compare and contrast the games.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Describe four types of play value and provide an example of a game built around each concept. Discuss other reasons people play games. </a:t>
            </a:r>
          </a:p>
          <a:p>
            <a:endParaRPr lang="en-US"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spTree>
    <p:extLst>
      <p:ext uri="{BB962C8B-B14F-4D97-AF65-F5344CB8AC3E}">
        <p14:creationId xmlns:p14="http://schemas.microsoft.com/office/powerpoint/2010/main" val="46119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a Game?</a:t>
            </a:r>
            <a:endParaRPr lang="en-US" dirty="0"/>
          </a:p>
        </p:txBody>
      </p:sp>
      <p:sp>
        <p:nvSpPr>
          <p:cNvPr id="14" name="Content Placeholder 13"/>
          <p:cNvSpPr>
            <a:spLocks noGrp="1"/>
          </p:cNvSpPr>
          <p:nvPr>
            <p:ph idx="10"/>
          </p:nvPr>
        </p:nvSpPr>
        <p:spPr>
          <a:xfrm>
            <a:off x="0" y="4077072"/>
            <a:ext cx="8892480" cy="2520280"/>
          </a:xfrm>
        </p:spPr>
        <p:txBody>
          <a:bodyPr/>
          <a:lstStyle/>
          <a:p>
            <a:pPr marL="457200" indent="-457200">
              <a:buFont typeface="+mj-lt"/>
              <a:buAutoNum type="arabicPeriod"/>
            </a:pPr>
            <a:r>
              <a:rPr lang="en-US" sz="1800" dirty="0" smtClean="0"/>
              <a:t>Games are a form of play. Most games are played for recreation, others are    played by amateurs and professionals alike, and some are even used as tools for training and education.</a:t>
            </a:r>
          </a:p>
          <a:p>
            <a:pPr marL="457200" indent="-457200">
              <a:buFont typeface="+mj-lt"/>
              <a:buAutoNum type="arabicPeriod"/>
            </a:pPr>
            <a:r>
              <a:rPr lang="en-US" sz="1800" dirty="0" smtClean="0"/>
              <a:t>Games have objectives or goals that players work to achieve.</a:t>
            </a:r>
          </a:p>
          <a:p>
            <a:pPr marL="457200" indent="-457200">
              <a:buFont typeface="+mj-lt"/>
              <a:buAutoNum type="arabicPeriod"/>
            </a:pPr>
            <a:r>
              <a:rPr lang="en-US" sz="1800" dirty="0" smtClean="0"/>
              <a:t>Games have rules. Rules govern the components of the game and the ways   that players interact with those components and each other.</a:t>
            </a:r>
          </a:p>
          <a:p>
            <a:pPr marL="457200" indent="-457200">
              <a:buFont typeface="+mj-lt"/>
              <a:buAutoNum type="arabicPeriod"/>
            </a:pPr>
            <a:r>
              <a:rPr lang="en-US" sz="1800" dirty="0" smtClean="0"/>
              <a:t>Games have feedback. As players work toward their goals, the game provides information about how they are doing. Scores are a form of feedback.</a:t>
            </a:r>
          </a:p>
        </p:txBody>
      </p:sp>
      <p:pic>
        <p:nvPicPr>
          <p:cNvPr id="3" name="Picture 2"/>
          <p:cNvPicPr>
            <a:picLocks noChangeAspect="1"/>
          </p:cNvPicPr>
          <p:nvPr/>
        </p:nvPicPr>
        <p:blipFill>
          <a:blip r:embed="rId2"/>
          <a:stretch>
            <a:fillRect/>
          </a:stretch>
        </p:blipFill>
        <p:spPr>
          <a:xfrm>
            <a:off x="980103" y="1254896"/>
            <a:ext cx="7183793" cy="2592288"/>
          </a:xfrm>
          <a:prstGeom prst="rect">
            <a:avLst/>
          </a:prstGeom>
        </p:spPr>
      </p:pic>
    </p:spTree>
    <p:extLst>
      <p:ext uri="{BB962C8B-B14F-4D97-AF65-F5344CB8AC3E}">
        <p14:creationId xmlns:p14="http://schemas.microsoft.com/office/powerpoint/2010/main" val="1591033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a Game?</a:t>
            </a:r>
            <a:endParaRPr lang="en-US" dirty="0"/>
          </a:p>
        </p:txBody>
      </p:sp>
      <p:sp>
        <p:nvSpPr>
          <p:cNvPr id="14" name="Content Placeholder 13"/>
          <p:cNvSpPr>
            <a:spLocks noGrp="1"/>
          </p:cNvSpPr>
          <p:nvPr>
            <p:ph idx="10"/>
          </p:nvPr>
        </p:nvSpPr>
        <p:spPr>
          <a:xfrm>
            <a:off x="0" y="4077072"/>
            <a:ext cx="8964488" cy="2592288"/>
          </a:xfrm>
        </p:spPr>
        <p:txBody>
          <a:bodyPr/>
          <a:lstStyle/>
          <a:p>
            <a:pPr marL="457200" indent="-457200">
              <a:buFont typeface="+mj-lt"/>
              <a:buAutoNum type="arabicPeriod" startAt="5"/>
            </a:pPr>
            <a:r>
              <a:rPr lang="en-US" sz="1800" dirty="0" smtClean="0"/>
              <a:t>Games have challenges. In the vast majority of games, the rules, other players, or other elements impede player progress toward the objectives.</a:t>
            </a:r>
          </a:p>
          <a:p>
            <a:pPr marL="457200" indent="-457200">
              <a:buFont typeface="+mj-lt"/>
              <a:buAutoNum type="arabicPeriod" startAt="5"/>
            </a:pPr>
            <a:r>
              <a:rPr lang="en-US" sz="1800" dirty="0" smtClean="0"/>
              <a:t>Games employ a variety of skills. These include physical abilities,                     communication, strategic thinking, patience, observation and problem solving.</a:t>
            </a:r>
          </a:p>
          <a:p>
            <a:pPr marL="457200" indent="-457200">
              <a:buFont typeface="+mj-lt"/>
              <a:buAutoNum type="arabicPeriod" startAt="5"/>
            </a:pPr>
            <a:r>
              <a:rPr lang="en-US" sz="1800" dirty="0" smtClean="0"/>
              <a:t>Games present choices. Players make meaningful decisions in order to affect  game outcomes.</a:t>
            </a:r>
          </a:p>
          <a:p>
            <a:pPr marL="457200" indent="-457200">
              <a:buFont typeface="+mj-lt"/>
              <a:buAutoNum type="arabicPeriod" startAt="5"/>
            </a:pPr>
            <a:r>
              <a:rPr lang="en-US" sz="1800" dirty="0" smtClean="0"/>
              <a:t>Games are participatory. Unlike many other forms of entertainment, games are not just about observing. They are about taking action.</a:t>
            </a:r>
            <a:endParaRPr lang="en-US" sz="18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199784"/>
            <a:ext cx="5616624" cy="2808312"/>
          </a:xfrm>
          <a:prstGeom prst="rect">
            <a:avLst/>
          </a:prstGeom>
        </p:spPr>
      </p:pic>
    </p:spTree>
    <p:extLst>
      <p:ext uri="{BB962C8B-B14F-4D97-AF65-F5344CB8AC3E}">
        <p14:creationId xmlns:p14="http://schemas.microsoft.com/office/powerpoint/2010/main" val="3936102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95536" y="1600201"/>
            <a:ext cx="8291264" cy="460648"/>
          </a:xfrm>
        </p:spPr>
        <p:txBody>
          <a:bodyPr/>
          <a:lstStyle/>
          <a:p>
            <a:r>
              <a:rPr lang="en-US" sz="2400" dirty="0" smtClean="0"/>
              <a:t>Game Medium: Physical Games and Sports</a:t>
            </a:r>
            <a:endParaRPr lang="en-US" sz="2400" dirty="0"/>
          </a:p>
        </p:txBody>
      </p:sp>
      <p:sp>
        <p:nvSpPr>
          <p:cNvPr id="4" name="Content Placeholder 3"/>
          <p:cNvSpPr>
            <a:spLocks noGrp="1"/>
          </p:cNvSpPr>
          <p:nvPr>
            <p:ph idx="10"/>
          </p:nvPr>
        </p:nvSpPr>
        <p:spPr>
          <a:xfrm>
            <a:off x="126368" y="2167640"/>
            <a:ext cx="8447247" cy="4357704"/>
          </a:xfrm>
        </p:spPr>
        <p:txBody>
          <a:bodyPr/>
          <a:lstStyle/>
          <a:p>
            <a:pPr marL="342900" indent="-342900">
              <a:buFont typeface="Arial" panose="020B0604020202020204" pitchFamily="34" charset="0"/>
              <a:buChar char="•"/>
            </a:pPr>
            <a:r>
              <a:rPr lang="en-US" sz="2000" dirty="0" smtClean="0"/>
              <a:t>Ball games and sports are physical as are other games like capture the flag.</a:t>
            </a:r>
          </a:p>
          <a:p>
            <a:pPr marL="342900" indent="-342900">
              <a:buFont typeface="Arial" panose="020B0604020202020204" pitchFamily="34" charset="0"/>
              <a:buChar char="•"/>
            </a:pPr>
            <a:r>
              <a:rPr lang="en-US" sz="2000" dirty="0" smtClean="0"/>
              <a:t>These games involve athletic activities and are played with special equipment like balls, nets, or sticks</a:t>
            </a:r>
          </a:p>
          <a:p>
            <a:pPr marL="342900" indent="-342900">
              <a:buFont typeface="Arial" panose="020B0604020202020204" pitchFamily="34" charset="0"/>
              <a:buChar char="•"/>
            </a:pPr>
            <a:r>
              <a:rPr lang="en-US" sz="2000" dirty="0" smtClean="0"/>
              <a:t>The gameplay usually revolves around one or more specific physical actions and the objectives reward players who most skillfully       perform those actions.</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Basketball is built around dribbling, passing, and shooting the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ball</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smtClean="0"/>
              <a:t>The shape and details of the field of play are an important part of     the game design.</a:t>
            </a:r>
          </a:p>
          <a:p>
            <a:pPr marL="342900" indent="-342900">
              <a:buFont typeface="Arial" panose="020B0604020202020204" pitchFamily="34" charset="0"/>
              <a:buChar char="•"/>
            </a:pPr>
            <a:r>
              <a:rPr lang="en-US" sz="2000" dirty="0" smtClean="0"/>
              <a:t>Rules and objectives are often related to specific portions of the       field.</a:t>
            </a:r>
          </a:p>
          <a:p>
            <a:pPr marL="342900" indent="-342900">
              <a:buFont typeface="Arial" panose="020B0604020202020204" pitchFamily="34" charset="0"/>
              <a:buChar char="•"/>
            </a:pP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spTree>
    <p:extLst>
      <p:ext uri="{BB962C8B-B14F-4D97-AF65-F5344CB8AC3E}">
        <p14:creationId xmlns:p14="http://schemas.microsoft.com/office/powerpoint/2010/main" val="172125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251520" y="1124744"/>
            <a:ext cx="8229600" cy="460648"/>
          </a:xfrm>
        </p:spPr>
        <p:txBody>
          <a:bodyPr/>
          <a:lstStyle/>
          <a:p>
            <a:r>
              <a:rPr lang="en-US" sz="2400" dirty="0" smtClean="0"/>
              <a:t>Game Medium: Board Games</a:t>
            </a:r>
            <a:endParaRPr lang="en-US" sz="2400" dirty="0"/>
          </a:p>
        </p:txBody>
      </p:sp>
      <p:sp>
        <p:nvSpPr>
          <p:cNvPr id="4" name="Content Placeholder 3"/>
          <p:cNvSpPr>
            <a:spLocks noGrp="1"/>
          </p:cNvSpPr>
          <p:nvPr>
            <p:ph idx="10"/>
          </p:nvPr>
        </p:nvSpPr>
        <p:spPr>
          <a:xfrm>
            <a:off x="0" y="1585392"/>
            <a:ext cx="5652120" cy="5272608"/>
          </a:xfrm>
        </p:spPr>
        <p:txBody>
          <a:bodyPr/>
          <a:lstStyle/>
          <a:p>
            <a:pPr marL="342900" indent="-342900">
              <a:buFont typeface="Arial" panose="020B0604020202020204" pitchFamily="34" charset="0"/>
              <a:buChar char="•"/>
            </a:pPr>
            <a:r>
              <a:rPr lang="en-US" sz="2000" dirty="0" smtClean="0"/>
              <a:t>Board games usually involve placing and moving pieces on a game board. They      come in a variety of gameplay types:</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Abstract games in which the board is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divided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into regular spaces and the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players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compete to claim pieces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or </a:t>
            </a:r>
            <a:r>
              <a:rPr lang="en-US" sz="1800" dirty="0" smtClean="0">
                <a:solidFill>
                  <a:schemeClr val="tx1">
                    <a:lumMod val="75000"/>
                    <a:lumOff val="25000"/>
                  </a:schemeClr>
                </a:solidFill>
                <a:latin typeface="Arial" panose="020B0604020202020204" pitchFamily="34" charset="0"/>
                <a:cs typeface="Arial" panose="020B0604020202020204" pitchFamily="34" charset="0"/>
              </a:rPr>
              <a:t>spaces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checkers and chess).</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Territorial strategy games like </a:t>
            </a:r>
            <a:r>
              <a:rPr lang="en-US" sz="1800" dirty="0" smtClean="0">
                <a:solidFill>
                  <a:srgbClr val="C00000"/>
                </a:solidFill>
                <a:latin typeface="Arial" panose="020B0604020202020204" pitchFamily="34" charset="0"/>
                <a:cs typeface="Arial" panose="020B0604020202020204" pitchFamily="34" charset="0"/>
              </a:rPr>
              <a:t>Risk</a:t>
            </a:r>
            <a:r>
              <a:rPr lang="en-US" sz="1800" dirty="0" smtClean="0">
                <a:solidFill>
                  <a:schemeClr val="tx1">
                    <a:lumMod val="75000"/>
                    <a:lumOff val="25000"/>
                  </a:schemeClr>
                </a:solidFill>
                <a:latin typeface="Arial" panose="020B0604020202020204" pitchFamily="34" charset="0"/>
                <a:cs typeface="Arial" panose="020B0604020202020204" pitchFamily="34" charset="0"/>
              </a:rPr>
              <a:t>       where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the board is a map with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distributed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resources and attributes.</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Race-to-the-end games where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players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race along a linear track such as </a:t>
            </a:r>
            <a:r>
              <a:rPr lang="en-US" sz="1800" dirty="0" smtClean="0">
                <a:solidFill>
                  <a:srgbClr val="C00000"/>
                </a:solidFill>
                <a:latin typeface="Arial" panose="020B0604020202020204" pitchFamily="34" charset="0"/>
                <a:cs typeface="Arial" panose="020B0604020202020204" pitchFamily="34" charset="0"/>
              </a:rPr>
              <a:t>Candy </a:t>
            </a:r>
            <a:r>
              <a:rPr lang="en-US" sz="1800" dirty="0" smtClean="0">
                <a:solidFill>
                  <a:srgbClr val="C00000"/>
                </a:solidFill>
                <a:latin typeface="Arial" panose="020B0604020202020204" pitchFamily="34" charset="0"/>
                <a:cs typeface="Arial" panose="020B0604020202020204" pitchFamily="34" charset="0"/>
              </a:rPr>
              <a:t>Land</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Building games where players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compete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to reach construction </a:t>
            </a:r>
            <a:r>
              <a:rPr lang="en-US" sz="1800" dirty="0" smtClean="0">
                <a:solidFill>
                  <a:schemeClr val="tx1">
                    <a:lumMod val="75000"/>
                    <a:lumOff val="25000"/>
                  </a:schemeClr>
                </a:solidFill>
                <a:latin typeface="Arial" panose="020B0604020202020204" pitchFamily="34" charset="0"/>
                <a:cs typeface="Arial" panose="020B0604020202020204" pitchFamily="34" charset="0"/>
              </a:rPr>
              <a:t>objectives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such as </a:t>
            </a:r>
            <a:r>
              <a:rPr lang="en-US" sz="1800" dirty="0" smtClean="0">
                <a:solidFill>
                  <a:srgbClr val="C00000"/>
                </a:solidFill>
                <a:latin typeface="Arial" panose="020B0604020202020204" pitchFamily="34" charset="0"/>
                <a:cs typeface="Arial" panose="020B0604020202020204" pitchFamily="34" charset="0"/>
              </a:rPr>
              <a:t>Ticket to Ride</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452" y="4149080"/>
            <a:ext cx="3131840" cy="23488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873" y="1988840"/>
            <a:ext cx="3090130" cy="1983130"/>
          </a:xfrm>
          <a:prstGeom prst="rect">
            <a:avLst/>
          </a:prstGeom>
        </p:spPr>
      </p:pic>
    </p:spTree>
    <p:extLst>
      <p:ext uri="{BB962C8B-B14F-4D97-AF65-F5344CB8AC3E}">
        <p14:creationId xmlns:p14="http://schemas.microsoft.com/office/powerpoint/2010/main" val="2342148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457200" y="1340768"/>
            <a:ext cx="8229600" cy="460648"/>
          </a:xfrm>
        </p:spPr>
        <p:txBody>
          <a:bodyPr/>
          <a:lstStyle/>
          <a:p>
            <a:r>
              <a:rPr lang="en-US" sz="2400" dirty="0" smtClean="0"/>
              <a:t>Game Medium: Tile Games</a:t>
            </a:r>
            <a:endParaRPr lang="en-US" sz="2400" dirty="0"/>
          </a:p>
        </p:txBody>
      </p:sp>
      <p:sp>
        <p:nvSpPr>
          <p:cNvPr id="4" name="Content Placeholder 3"/>
          <p:cNvSpPr>
            <a:spLocks noGrp="1"/>
          </p:cNvSpPr>
          <p:nvPr>
            <p:ph idx="10"/>
          </p:nvPr>
        </p:nvSpPr>
        <p:spPr>
          <a:xfrm>
            <a:off x="179512" y="1916832"/>
            <a:ext cx="5400600" cy="4320480"/>
          </a:xfrm>
        </p:spPr>
        <p:txBody>
          <a:bodyPr/>
          <a:lstStyle/>
          <a:p>
            <a:pPr marL="342900" indent="-342900">
              <a:buFont typeface="Arial" panose="020B0604020202020204" pitchFamily="34" charset="0"/>
              <a:buChar char="•"/>
            </a:pPr>
            <a:r>
              <a:rPr lang="en-US" sz="2000" dirty="0" smtClean="0"/>
              <a:t>Tile Games are played with a limited set of tiles that may contain dots, letters, or special symbols.</a:t>
            </a:r>
          </a:p>
          <a:p>
            <a:pPr marL="342900" indent="-342900">
              <a:buFont typeface="Arial" panose="020B0604020202020204" pitchFamily="34" charset="0"/>
              <a:buChar char="•"/>
            </a:pPr>
            <a:r>
              <a:rPr lang="en-US" sz="2000" dirty="0" smtClean="0"/>
              <a:t>Play consists of players placing one or more tiles from their hand adjacent to     those already placed and then                replenishing their hand with new tiles. </a:t>
            </a:r>
          </a:p>
          <a:p>
            <a:pPr marL="342900" indent="-342900">
              <a:buFont typeface="Arial" panose="020B0604020202020204" pitchFamily="34" charset="0"/>
              <a:buChar char="•"/>
            </a:pPr>
            <a:r>
              <a:rPr lang="en-US" sz="2000" dirty="0" smtClean="0"/>
              <a:t>Scoring is usually performed when tiles are played.</a:t>
            </a:r>
          </a:p>
          <a:p>
            <a:pPr marL="342900" indent="-342900">
              <a:buFont typeface="Arial" panose="020B0604020202020204" pitchFamily="34" charset="0"/>
              <a:buChar char="•"/>
            </a:pPr>
            <a:r>
              <a:rPr lang="en-US" sz="2000" dirty="0" smtClean="0"/>
              <a:t>Examples include dominoes and            mahjong.</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801416"/>
            <a:ext cx="3127896" cy="234592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4293096"/>
            <a:ext cx="3135410" cy="2088232"/>
          </a:xfrm>
          <a:prstGeom prst="rect">
            <a:avLst/>
          </a:prstGeom>
        </p:spPr>
      </p:pic>
    </p:spTree>
    <p:extLst>
      <p:ext uri="{BB962C8B-B14F-4D97-AF65-F5344CB8AC3E}">
        <p14:creationId xmlns:p14="http://schemas.microsoft.com/office/powerpoint/2010/main" val="207143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457200" y="1214195"/>
            <a:ext cx="8229600" cy="460648"/>
          </a:xfrm>
        </p:spPr>
        <p:txBody>
          <a:bodyPr/>
          <a:lstStyle/>
          <a:p>
            <a:r>
              <a:rPr lang="en-US" sz="2400" dirty="0" smtClean="0"/>
              <a:t>Game Medium: Dice Games</a:t>
            </a:r>
            <a:endParaRPr lang="en-US" sz="2400" dirty="0"/>
          </a:p>
        </p:txBody>
      </p:sp>
      <p:sp>
        <p:nvSpPr>
          <p:cNvPr id="4" name="Content Placeholder 3"/>
          <p:cNvSpPr>
            <a:spLocks noGrp="1"/>
          </p:cNvSpPr>
          <p:nvPr>
            <p:ph idx="10"/>
          </p:nvPr>
        </p:nvSpPr>
        <p:spPr>
          <a:xfrm>
            <a:off x="210134" y="1734830"/>
            <a:ext cx="5153954" cy="4790513"/>
          </a:xfrm>
        </p:spPr>
        <p:txBody>
          <a:bodyPr/>
          <a:lstStyle/>
          <a:p>
            <a:pPr marL="342900" indent="-342900">
              <a:buFont typeface="Arial" panose="020B0604020202020204" pitchFamily="34" charset="0"/>
              <a:buChar char="•"/>
            </a:pPr>
            <a:r>
              <a:rPr lang="en-US" sz="2000" dirty="0" smtClean="0"/>
              <a:t>Dice Games are often used to             introduce chance into games.</a:t>
            </a:r>
          </a:p>
          <a:p>
            <a:pPr marL="342900" indent="-342900">
              <a:buFont typeface="Arial" panose="020B0604020202020204" pitchFamily="34" charset="0"/>
              <a:buChar char="•"/>
            </a:pPr>
            <a:r>
              <a:rPr lang="en-US" sz="2000" dirty="0" smtClean="0"/>
              <a:t>Some games, such as </a:t>
            </a:r>
            <a:r>
              <a:rPr lang="en-US" sz="2000" dirty="0" smtClean="0">
                <a:solidFill>
                  <a:srgbClr val="C00000"/>
                </a:solidFill>
              </a:rPr>
              <a:t>Yahtzee</a:t>
            </a:r>
            <a:r>
              <a:rPr lang="en-US" sz="2000" dirty="0" smtClean="0"/>
              <a:t>, use    standard 6-dided dice.</a:t>
            </a:r>
          </a:p>
          <a:p>
            <a:pPr marL="342900" indent="-342900">
              <a:buFont typeface="Arial" panose="020B0604020202020204" pitchFamily="34" charset="0"/>
              <a:buChar char="•"/>
            </a:pPr>
            <a:r>
              <a:rPr lang="en-US" sz="2000" dirty="0" smtClean="0"/>
              <a:t>Others, such as </a:t>
            </a:r>
            <a:r>
              <a:rPr lang="en-US" sz="2000" dirty="0" smtClean="0">
                <a:solidFill>
                  <a:srgbClr val="C00000"/>
                </a:solidFill>
              </a:rPr>
              <a:t>Boggle</a:t>
            </a:r>
            <a:r>
              <a:rPr lang="en-US" sz="2000" dirty="0" smtClean="0"/>
              <a:t>, replace the   dots with letters or special symbols.</a:t>
            </a:r>
          </a:p>
          <a:p>
            <a:pPr marL="342900" indent="-342900">
              <a:buFont typeface="Arial" panose="020B0604020202020204" pitchFamily="34" charset="0"/>
              <a:buChar char="•"/>
            </a:pPr>
            <a:r>
              <a:rPr lang="en-US" sz="2000" dirty="0" smtClean="0"/>
              <a:t>Dice games can usually be played by any number of players with the dice   being passed from player to player.</a:t>
            </a:r>
          </a:p>
          <a:p>
            <a:pPr marL="342900" indent="-342900">
              <a:buFont typeface="Arial" panose="020B0604020202020204" pitchFamily="34" charset="0"/>
              <a:buChar char="•"/>
            </a:pPr>
            <a:r>
              <a:rPr lang="en-US" sz="2000" dirty="0" smtClean="0"/>
              <a:t>A turn calls for the player to roll the    dice.</a:t>
            </a:r>
          </a:p>
          <a:p>
            <a:pPr marL="342900" indent="-342900">
              <a:buFont typeface="Arial" panose="020B0604020202020204" pitchFamily="34" charset="0"/>
              <a:buChar char="•"/>
            </a:pPr>
            <a:r>
              <a:rPr lang="en-US" sz="2000" dirty="0" smtClean="0"/>
              <a:t>Games are usually scored with the     various combinations of dice having   specific scoring.</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390" y="1154208"/>
            <a:ext cx="2352774" cy="3019797"/>
          </a:xfrm>
          <a:prstGeom prst="rect">
            <a:avLst/>
          </a:prstGeom>
        </p:spPr>
      </p:pic>
      <p:pic>
        <p:nvPicPr>
          <p:cNvPr id="9" name="Picture 8"/>
          <p:cNvPicPr>
            <a:picLocks noChangeAspect="1"/>
          </p:cNvPicPr>
          <p:nvPr/>
        </p:nvPicPr>
        <p:blipFill>
          <a:blip r:embed="rId4"/>
          <a:stretch>
            <a:fillRect/>
          </a:stretch>
        </p:blipFill>
        <p:spPr>
          <a:xfrm>
            <a:off x="5436096" y="4301908"/>
            <a:ext cx="3526714" cy="2283547"/>
          </a:xfrm>
          <a:prstGeom prst="rect">
            <a:avLst/>
          </a:prstGeom>
        </p:spPr>
      </p:pic>
    </p:spTree>
    <p:extLst>
      <p:ext uri="{BB962C8B-B14F-4D97-AF65-F5344CB8AC3E}">
        <p14:creationId xmlns:p14="http://schemas.microsoft.com/office/powerpoint/2010/main" val="1780635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457200" y="1268760"/>
            <a:ext cx="8229600" cy="460648"/>
          </a:xfrm>
        </p:spPr>
        <p:txBody>
          <a:bodyPr/>
          <a:lstStyle/>
          <a:p>
            <a:r>
              <a:rPr lang="en-US" sz="2400" dirty="0" smtClean="0"/>
              <a:t>Game Medium: Card Games</a:t>
            </a:r>
            <a:endParaRPr lang="en-US" sz="2400" dirty="0"/>
          </a:p>
        </p:txBody>
      </p:sp>
      <p:sp>
        <p:nvSpPr>
          <p:cNvPr id="4" name="Content Placeholder 3"/>
          <p:cNvSpPr>
            <a:spLocks noGrp="1"/>
          </p:cNvSpPr>
          <p:nvPr>
            <p:ph idx="10"/>
          </p:nvPr>
        </p:nvSpPr>
        <p:spPr>
          <a:xfrm>
            <a:off x="251520" y="1888626"/>
            <a:ext cx="4824536" cy="4708726"/>
          </a:xfrm>
        </p:spPr>
        <p:txBody>
          <a:bodyPr/>
          <a:lstStyle/>
          <a:p>
            <a:pPr marL="342900" indent="-342900">
              <a:buFont typeface="Arial" panose="020B0604020202020204" pitchFamily="34" charset="0"/>
              <a:buChar char="•"/>
            </a:pPr>
            <a:r>
              <a:rPr lang="en-US" sz="2000" dirty="0" smtClean="0"/>
              <a:t>Card Games are played with sets  or “decks” of cards</a:t>
            </a:r>
          </a:p>
          <a:p>
            <a:pPr marL="342900" indent="-342900">
              <a:buFont typeface="Arial" panose="020B0604020202020204" pitchFamily="34" charset="0"/>
              <a:buChar char="•"/>
            </a:pPr>
            <a:r>
              <a:rPr lang="en-US" sz="2000" dirty="0" smtClean="0"/>
              <a:t>Generally, the order of the deck is unknown.</a:t>
            </a:r>
          </a:p>
          <a:p>
            <a:pPr marL="342900" indent="-342900">
              <a:buFont typeface="Arial" panose="020B0604020202020204" pitchFamily="34" charset="0"/>
              <a:buChar char="•"/>
            </a:pPr>
            <a:r>
              <a:rPr lang="en-US" sz="2000" dirty="0" smtClean="0"/>
              <a:t>Cards are mixed or shuffled at the beginning of the game.</a:t>
            </a:r>
          </a:p>
          <a:p>
            <a:pPr marL="342900" indent="-342900">
              <a:buFont typeface="Arial" panose="020B0604020202020204" pitchFamily="34" charset="0"/>
              <a:buChar char="•"/>
            </a:pPr>
            <a:r>
              <a:rPr lang="en-US" sz="2000" dirty="0" smtClean="0"/>
              <a:t>Many card games use a standard  playing card deck</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Hearts, rummy, and euchre are examples.</a:t>
            </a:r>
          </a:p>
          <a:p>
            <a:pPr marL="342900" indent="-342900">
              <a:buFont typeface="Arial" panose="020B0604020202020204" pitchFamily="34" charset="0"/>
              <a:buChar char="•"/>
            </a:pPr>
            <a:r>
              <a:rPr lang="en-US" sz="2000" dirty="0" smtClean="0"/>
              <a:t>Players build their own deck in       collectible card games.</a:t>
            </a:r>
          </a:p>
          <a:p>
            <a:pPr marL="1085850" lvl="1" indent="-342900">
              <a:buFont typeface="Wingdings" panose="05000000000000000000" pitchFamily="2" charset="2"/>
              <a:buChar char="Ø"/>
            </a:pPr>
            <a:r>
              <a:rPr lang="en-US" sz="1800" dirty="0" smtClean="0">
                <a:solidFill>
                  <a:srgbClr val="C00000"/>
                </a:solidFill>
                <a:latin typeface="Arial" panose="020B0604020202020204" pitchFamily="34" charset="0"/>
                <a:cs typeface="Arial" panose="020B0604020202020204" pitchFamily="34" charset="0"/>
              </a:rPr>
              <a:t>Magic</a:t>
            </a:r>
            <a:r>
              <a:rPr lang="en-US" sz="1800" dirty="0" smtClean="0">
                <a:solidFill>
                  <a:schemeClr val="tx1">
                    <a:lumMod val="75000"/>
                    <a:lumOff val="25000"/>
                  </a:schemeClr>
                </a:solidFill>
                <a:latin typeface="Arial" panose="020B0604020202020204" pitchFamily="34" charset="0"/>
                <a:cs typeface="Arial" panose="020B0604020202020204" pitchFamily="34" charset="0"/>
              </a:rPr>
              <a:t> or </a:t>
            </a:r>
            <a:r>
              <a:rPr lang="en-US" sz="1800" dirty="0" smtClean="0">
                <a:solidFill>
                  <a:srgbClr val="C00000"/>
                </a:solidFill>
                <a:latin typeface="Arial" panose="020B0604020202020204" pitchFamily="34" charset="0"/>
                <a:cs typeface="Arial" panose="020B0604020202020204" pitchFamily="34" charset="0"/>
              </a:rPr>
              <a:t>Pokémon</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are              examples</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417" y="4558350"/>
            <a:ext cx="3741417" cy="17236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729408"/>
            <a:ext cx="3749051" cy="2624336"/>
          </a:xfrm>
          <a:prstGeom prst="rect">
            <a:avLst/>
          </a:prstGeom>
        </p:spPr>
      </p:pic>
    </p:spTree>
    <p:extLst>
      <p:ext uri="{BB962C8B-B14F-4D97-AF65-F5344CB8AC3E}">
        <p14:creationId xmlns:p14="http://schemas.microsoft.com/office/powerpoint/2010/main" val="3019813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95536" y="1276093"/>
            <a:ext cx="8229600" cy="460648"/>
          </a:xfrm>
        </p:spPr>
        <p:txBody>
          <a:bodyPr/>
          <a:lstStyle/>
          <a:p>
            <a:r>
              <a:rPr lang="en-US" sz="2400" dirty="0" smtClean="0"/>
              <a:t>Game Medium: Party Games</a:t>
            </a:r>
            <a:endParaRPr lang="en-US" sz="2400" dirty="0"/>
          </a:p>
        </p:txBody>
      </p:sp>
      <p:sp>
        <p:nvSpPr>
          <p:cNvPr id="4" name="Content Placeholder 3"/>
          <p:cNvSpPr>
            <a:spLocks noGrp="1"/>
          </p:cNvSpPr>
          <p:nvPr>
            <p:ph idx="10"/>
          </p:nvPr>
        </p:nvSpPr>
        <p:spPr>
          <a:xfrm>
            <a:off x="107504" y="1916832"/>
            <a:ext cx="5472608" cy="4752528"/>
          </a:xfrm>
        </p:spPr>
        <p:txBody>
          <a:bodyPr/>
          <a:lstStyle/>
          <a:p>
            <a:pPr marL="342900" indent="-342900">
              <a:buFont typeface="Arial" panose="020B0604020202020204" pitchFamily="34" charset="0"/>
              <a:buChar char="•"/>
            </a:pPr>
            <a:r>
              <a:rPr lang="en-US" sz="2000" dirty="0" smtClean="0"/>
              <a:t>Party Games are generally for 4 to 12 or more players often arranged in teams.</a:t>
            </a:r>
          </a:p>
          <a:p>
            <a:pPr marL="342900" indent="-342900">
              <a:buFont typeface="Arial" panose="020B0604020202020204" pitchFamily="34" charset="0"/>
              <a:buChar char="•"/>
            </a:pPr>
            <a:r>
              <a:rPr lang="en-US" sz="2000" dirty="0" smtClean="0"/>
              <a:t>Gameplay emphasizes interactions        between players and usually involves     some form of creativity.</a:t>
            </a:r>
          </a:p>
          <a:p>
            <a:pPr marL="342900" indent="-342900">
              <a:buFont typeface="Arial" panose="020B0604020202020204" pitchFamily="34" charset="0"/>
              <a:buChar char="•"/>
            </a:pPr>
            <a:r>
              <a:rPr lang="en-US" sz="2000" dirty="0" smtClean="0"/>
              <a:t>Drawing, acting, singing, giving word      clues.</a:t>
            </a:r>
          </a:p>
          <a:p>
            <a:pPr marL="342900" indent="-342900">
              <a:buFont typeface="Arial" panose="020B0604020202020204" pitchFamily="34" charset="0"/>
              <a:buChar char="•"/>
            </a:pPr>
            <a:r>
              <a:rPr lang="en-US" sz="2000" dirty="0" smtClean="0"/>
              <a:t>Trivia games also typically fall into this  medium.</a:t>
            </a:r>
          </a:p>
          <a:p>
            <a:pPr marL="342900" indent="-342900">
              <a:buFont typeface="Arial" panose="020B0604020202020204" pitchFamily="34" charset="0"/>
              <a:buChar char="•"/>
            </a:pPr>
            <a:r>
              <a:rPr lang="en-US" sz="2000" dirty="0" smtClean="0"/>
              <a:t>Party games place special emphasis on making the game fun for players and      observers.</a:t>
            </a:r>
          </a:p>
          <a:p>
            <a:pPr marL="342900" indent="-342900">
              <a:buFont typeface="Arial" panose="020B0604020202020204" pitchFamily="34" charset="0"/>
              <a:buChar char="•"/>
            </a:pPr>
            <a:r>
              <a:rPr lang="en-US" sz="2000" dirty="0" smtClean="0"/>
              <a:t>Examples include </a:t>
            </a:r>
            <a:r>
              <a:rPr lang="en-US" sz="2000" dirty="0" smtClean="0">
                <a:solidFill>
                  <a:srgbClr val="C00000"/>
                </a:solidFill>
              </a:rPr>
              <a:t>Twister</a:t>
            </a:r>
            <a:r>
              <a:rPr lang="en-US" sz="2000" dirty="0" smtClean="0"/>
              <a:t>, </a:t>
            </a:r>
            <a:r>
              <a:rPr lang="en-US" sz="2000" dirty="0" smtClean="0">
                <a:solidFill>
                  <a:srgbClr val="C00000"/>
                </a:solidFill>
              </a:rPr>
              <a:t>Trivial Pursuit</a:t>
            </a:r>
            <a:r>
              <a:rPr lang="en-US" sz="2000" dirty="0" smtClean="0"/>
              <a:t>, and </a:t>
            </a:r>
            <a:r>
              <a:rPr lang="en-US" sz="2000" dirty="0" smtClean="0">
                <a:solidFill>
                  <a:srgbClr val="C00000"/>
                </a:solidFill>
              </a:rPr>
              <a:t>Pictionary</a:t>
            </a:r>
            <a:r>
              <a:rPr lang="en-US" sz="2000" dirty="0" smtClean="0"/>
              <a:t>.</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6115" y="1276092"/>
            <a:ext cx="1648851" cy="1648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2871566"/>
            <a:ext cx="1554093" cy="174058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115" y="4743388"/>
            <a:ext cx="2825088" cy="1853964"/>
          </a:xfrm>
          <a:prstGeom prst="rect">
            <a:avLst/>
          </a:prstGeom>
        </p:spPr>
      </p:pic>
    </p:spTree>
    <p:extLst>
      <p:ext uri="{BB962C8B-B14F-4D97-AF65-F5344CB8AC3E}">
        <p14:creationId xmlns:p14="http://schemas.microsoft.com/office/powerpoint/2010/main" val="3276793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95536" y="1349568"/>
            <a:ext cx="4551216" cy="460648"/>
          </a:xfrm>
        </p:spPr>
        <p:txBody>
          <a:bodyPr/>
          <a:lstStyle/>
          <a:p>
            <a:r>
              <a:rPr lang="en-US" sz="2400" dirty="0" smtClean="0"/>
              <a:t>Game Medium: Miniatures</a:t>
            </a:r>
            <a:endParaRPr lang="en-US" sz="2400" dirty="0"/>
          </a:p>
        </p:txBody>
      </p:sp>
      <p:sp>
        <p:nvSpPr>
          <p:cNvPr id="4" name="Content Placeholder 3"/>
          <p:cNvSpPr>
            <a:spLocks noGrp="1"/>
          </p:cNvSpPr>
          <p:nvPr>
            <p:ph idx="10"/>
          </p:nvPr>
        </p:nvSpPr>
        <p:spPr>
          <a:xfrm>
            <a:off x="107504" y="1824550"/>
            <a:ext cx="4680520" cy="4667876"/>
          </a:xfrm>
        </p:spPr>
        <p:txBody>
          <a:bodyPr/>
          <a:lstStyle/>
          <a:p>
            <a:pPr marL="342900" indent="-342900">
              <a:buFont typeface="Arial" panose="020B0604020202020204" pitchFamily="34" charset="0"/>
              <a:buChar char="•"/>
            </a:pPr>
            <a:r>
              <a:rPr lang="en-US" sz="2000" dirty="0" smtClean="0"/>
              <a:t>Games with miniatures are played with small, detailed models of      pieces and terrain.</a:t>
            </a:r>
          </a:p>
          <a:p>
            <a:pPr marL="342900" indent="-342900">
              <a:buFont typeface="Arial" panose="020B0604020202020204" pitchFamily="34" charset="0"/>
              <a:buChar char="•"/>
            </a:pPr>
            <a:r>
              <a:rPr lang="en-US" sz="2000" dirty="0" smtClean="0"/>
              <a:t>Settings include historical reenactments, fantasy, and science          fiction.</a:t>
            </a:r>
          </a:p>
          <a:p>
            <a:pPr marL="342900" indent="-342900">
              <a:buFont typeface="Arial" panose="020B0604020202020204" pitchFamily="34" charset="0"/>
              <a:buChar char="•"/>
            </a:pPr>
            <a:r>
              <a:rPr lang="en-US" sz="2000" dirty="0" smtClean="0"/>
              <a:t>Most miniature games are turn-    based.</a:t>
            </a:r>
          </a:p>
          <a:p>
            <a:pPr marL="342900" indent="-342900">
              <a:buFont typeface="Arial" panose="020B0604020202020204" pitchFamily="34" charset="0"/>
              <a:buChar char="•"/>
            </a:pPr>
            <a:r>
              <a:rPr lang="en-US" sz="2000" dirty="0" smtClean="0"/>
              <a:t>They are also commonly used in  tabletop role-playing games to act out the action.</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349568"/>
            <a:ext cx="3917275" cy="262947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221088"/>
            <a:ext cx="4430890" cy="1700354"/>
          </a:xfrm>
          <a:prstGeom prst="rect">
            <a:avLst/>
          </a:prstGeom>
        </p:spPr>
      </p:pic>
    </p:spTree>
    <p:extLst>
      <p:ext uri="{BB962C8B-B14F-4D97-AF65-F5344CB8AC3E}">
        <p14:creationId xmlns:p14="http://schemas.microsoft.com/office/powerpoint/2010/main" val="3178444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a:t>Game Design Requirements</a:t>
            </a:r>
          </a:p>
        </p:txBody>
      </p:sp>
      <p:sp>
        <p:nvSpPr>
          <p:cNvPr id="2" name="Content Placeholder 1"/>
          <p:cNvSpPr>
            <a:spLocks noGrp="1"/>
          </p:cNvSpPr>
          <p:nvPr>
            <p:ph idx="10"/>
          </p:nvPr>
        </p:nvSpPr>
        <p:spPr>
          <a:xfrm>
            <a:off x="2134072" y="1529408"/>
            <a:ext cx="6563072" cy="4463281"/>
          </a:xfrm>
        </p:spPr>
        <p:txBody>
          <a:bodyPr/>
          <a:lstStyle/>
          <a:p>
            <a:pPr marL="457200" lvl="0" indent="-457200" eaLnBrk="0" fontAlgn="base" latinLnBrk="0" hangingPunct="0">
              <a:spcBef>
                <a:spcPct val="0"/>
              </a:spcBef>
              <a:spcAft>
                <a:spcPct val="0"/>
              </a:spcAft>
              <a:buFont typeface="+mj-lt"/>
              <a:buAutoNum type="arabicPeriod"/>
            </a:pPr>
            <a:r>
              <a:rPr lang="en-US" altLang="en-US" sz="2000" dirty="0">
                <a:solidFill>
                  <a:schemeClr val="tx1"/>
                </a:solidFill>
                <a:latin typeface="Arial" panose="020B0604020202020204" pitchFamily="34" charset="0"/>
                <a:cs typeface="Arial" panose="020B0604020202020204" pitchFamily="34" charset="0"/>
              </a:rPr>
              <a:t>Do the following:</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Analyze four games you have played, each from a different medium. Identify the medium, player format, objectives, rules, resources, and theme (if relevant). Discuss with your counselor the play experience, what you enjoy in each game, and what you dislike. Make a chart to compare and contrast the games.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Describe four types of play value and provide an example of a game built around each concept. Discuss other reasons people play games. </a:t>
            </a:r>
          </a:p>
          <a:p>
            <a:endParaRPr lang="en-US"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1070419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69514"/>
          </a:xfrm>
        </p:spPr>
        <p:txBody>
          <a:bodyPr/>
          <a:lstStyle/>
          <a:p>
            <a:r>
              <a:rPr lang="en-US" dirty="0" smtClean="0"/>
              <a:t>Requirement 1a</a:t>
            </a:r>
            <a:endParaRPr lang="en-US" dirty="0"/>
          </a:p>
        </p:txBody>
      </p:sp>
      <p:sp>
        <p:nvSpPr>
          <p:cNvPr id="3" name="Content Placeholder 2"/>
          <p:cNvSpPr>
            <a:spLocks noGrp="1"/>
          </p:cNvSpPr>
          <p:nvPr>
            <p:ph idx="1"/>
          </p:nvPr>
        </p:nvSpPr>
        <p:spPr>
          <a:xfrm>
            <a:off x="457200" y="1300882"/>
            <a:ext cx="8229600" cy="460648"/>
          </a:xfrm>
        </p:spPr>
        <p:txBody>
          <a:bodyPr/>
          <a:lstStyle/>
          <a:p>
            <a:r>
              <a:rPr lang="en-US" sz="2400" dirty="0" smtClean="0"/>
              <a:t>Game Medium: Role Playing Games</a:t>
            </a:r>
            <a:endParaRPr lang="en-US" sz="2400" dirty="0"/>
          </a:p>
        </p:txBody>
      </p:sp>
      <p:sp>
        <p:nvSpPr>
          <p:cNvPr id="4" name="Content Placeholder 3"/>
          <p:cNvSpPr>
            <a:spLocks noGrp="1"/>
          </p:cNvSpPr>
          <p:nvPr>
            <p:ph idx="10"/>
          </p:nvPr>
        </p:nvSpPr>
        <p:spPr>
          <a:xfrm>
            <a:off x="179512" y="1932152"/>
            <a:ext cx="5590879" cy="4809215"/>
          </a:xfrm>
        </p:spPr>
        <p:txBody>
          <a:bodyPr/>
          <a:lstStyle/>
          <a:p>
            <a:pPr marL="342900" indent="-342900">
              <a:buFont typeface="Arial" panose="020B0604020202020204" pitchFamily="34" charset="0"/>
              <a:buChar char="•"/>
            </a:pPr>
            <a:r>
              <a:rPr lang="en-US" sz="2000" dirty="0" smtClean="0"/>
              <a:t>Text-Based Role Playing Games is most  easily described as interactive storytelling.</a:t>
            </a:r>
          </a:p>
          <a:p>
            <a:pPr marL="342900" indent="-342900">
              <a:buFont typeface="Arial" panose="020B0604020202020204" pitchFamily="34" charset="0"/>
              <a:buChar char="•"/>
            </a:pPr>
            <a:r>
              <a:rPr lang="en-US" sz="2000" dirty="0" smtClean="0"/>
              <a:t>A ruleset or system is used to define the  gameplay, but the objectives may change during play.</a:t>
            </a:r>
          </a:p>
          <a:p>
            <a:pPr marL="342900" indent="-342900">
              <a:buFont typeface="Arial" panose="020B0604020202020204" pitchFamily="34" charset="0"/>
              <a:buChar char="•"/>
            </a:pPr>
            <a:r>
              <a:rPr lang="en-US" sz="2000" dirty="0" smtClean="0"/>
              <a:t>Players take on the roles of distinct           characters within a fictional setting and     then take actions based on the                 capabilities of those characters.</a:t>
            </a:r>
          </a:p>
          <a:p>
            <a:pPr marL="342900" indent="-342900">
              <a:buFont typeface="Arial" panose="020B0604020202020204" pitchFamily="34" charset="0"/>
              <a:buChar char="•"/>
            </a:pPr>
            <a:r>
              <a:rPr lang="en-US" sz="2000" dirty="0" smtClean="0"/>
              <a:t>These capabilities increase over time and allows players to take on progressively   more challenging game scenarios.</a:t>
            </a:r>
          </a:p>
          <a:p>
            <a:pPr marL="342900" indent="-342900">
              <a:buFont typeface="Arial" panose="020B0604020202020204" pitchFamily="34" charset="0"/>
              <a:buChar char="•"/>
            </a:pPr>
            <a:r>
              <a:rPr lang="en-US" sz="2000" dirty="0" smtClean="0"/>
              <a:t>The most well-known example is             </a:t>
            </a:r>
            <a:r>
              <a:rPr lang="en-US" sz="2000" dirty="0" smtClean="0">
                <a:solidFill>
                  <a:srgbClr val="C00000"/>
                </a:solidFill>
              </a:rPr>
              <a:t>Dungeons and Dragons.</a:t>
            </a:r>
            <a:endParaRPr lang="en-US" sz="2000" dirty="0">
              <a:solidFill>
                <a:srgbClr val="C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932152"/>
            <a:ext cx="2942739" cy="3690541"/>
          </a:xfrm>
          <a:prstGeom prst="rect">
            <a:avLst/>
          </a:prstGeom>
        </p:spPr>
      </p:pic>
    </p:spTree>
    <p:extLst>
      <p:ext uri="{BB962C8B-B14F-4D97-AF65-F5344CB8AC3E}">
        <p14:creationId xmlns:p14="http://schemas.microsoft.com/office/powerpoint/2010/main" val="263541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457200" y="1515055"/>
            <a:ext cx="8229600" cy="460648"/>
          </a:xfrm>
        </p:spPr>
        <p:txBody>
          <a:bodyPr/>
          <a:lstStyle/>
          <a:p>
            <a:r>
              <a:rPr lang="en-US" sz="2400" dirty="0" smtClean="0"/>
              <a:t>Game Medium: Electronic Games</a:t>
            </a:r>
            <a:endParaRPr lang="en-US" sz="2400" dirty="0"/>
          </a:p>
        </p:txBody>
      </p:sp>
      <p:sp>
        <p:nvSpPr>
          <p:cNvPr id="4" name="Content Placeholder 3"/>
          <p:cNvSpPr>
            <a:spLocks noGrp="1"/>
          </p:cNvSpPr>
          <p:nvPr>
            <p:ph idx="10"/>
          </p:nvPr>
        </p:nvSpPr>
        <p:spPr>
          <a:xfrm>
            <a:off x="179511" y="2060848"/>
            <a:ext cx="5608889" cy="4536504"/>
          </a:xfrm>
        </p:spPr>
        <p:txBody>
          <a:bodyPr/>
          <a:lstStyle/>
          <a:p>
            <a:pPr marL="342900" indent="-342900">
              <a:buFont typeface="Arial" panose="020B0604020202020204" pitchFamily="34" charset="0"/>
              <a:buChar char="•"/>
            </a:pPr>
            <a:r>
              <a:rPr lang="en-US" sz="2000" dirty="0" smtClean="0"/>
              <a:t>Electronic Games are the largest growing game medium today.</a:t>
            </a:r>
          </a:p>
          <a:p>
            <a:pPr marL="342900" indent="-342900">
              <a:buFont typeface="Arial" panose="020B0604020202020204" pitchFamily="34" charset="0"/>
              <a:buChar char="•"/>
            </a:pPr>
            <a:r>
              <a:rPr lang="en-US" sz="2000" dirty="0" smtClean="0"/>
              <a:t>Almost every other game type can be        implemented in an electronic form.</a:t>
            </a:r>
          </a:p>
          <a:p>
            <a:pPr marL="342900" indent="-342900">
              <a:buFont typeface="Arial" panose="020B0604020202020204" pitchFamily="34" charset="0"/>
              <a:buChar char="•"/>
            </a:pPr>
            <a:r>
              <a:rPr lang="en-US" sz="2000" dirty="0" smtClean="0"/>
              <a:t>Electronic games present information to   players through video screens and audio  signals.</a:t>
            </a:r>
          </a:p>
          <a:p>
            <a:pPr marL="342900" indent="-342900">
              <a:buFont typeface="Arial" panose="020B0604020202020204" pitchFamily="34" charset="0"/>
              <a:buChar char="•"/>
            </a:pPr>
            <a:r>
              <a:rPr lang="en-US" sz="2000" dirty="0" smtClean="0"/>
              <a:t>Players interact with the games through   electronic sensors, control pads, and        computer mice.</a:t>
            </a:r>
            <a:endParaRPr lang="en-US" sz="2000" dirty="0"/>
          </a:p>
          <a:p>
            <a:pPr marL="342900" indent="-342900">
              <a:buFont typeface="Arial" panose="020B0604020202020204" pitchFamily="34" charset="0"/>
              <a:buChar char="•"/>
            </a:pPr>
            <a:r>
              <a:rPr lang="en-US" sz="2000" dirty="0" smtClean="0"/>
              <a:t>Examples include </a:t>
            </a:r>
            <a:r>
              <a:rPr lang="en-US" sz="2000" dirty="0" smtClean="0">
                <a:solidFill>
                  <a:srgbClr val="C00000"/>
                </a:solidFill>
              </a:rPr>
              <a:t>World of Warcraft </a:t>
            </a:r>
            <a:r>
              <a:rPr lang="en-US" sz="2000" dirty="0" smtClean="0"/>
              <a:t>and   </a:t>
            </a:r>
            <a:r>
              <a:rPr lang="en-US" sz="2000" dirty="0" smtClean="0">
                <a:solidFill>
                  <a:srgbClr val="C00000"/>
                </a:solidFill>
              </a:rPr>
              <a:t>Super Mario Bros.</a:t>
            </a:r>
            <a:endParaRPr lang="en-US" sz="2000" dirty="0">
              <a:solidFill>
                <a:srgbClr val="C00000"/>
              </a:solidFill>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401" y="1340768"/>
            <a:ext cx="2590800" cy="17251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033" y="3260791"/>
            <a:ext cx="1877536" cy="3040545"/>
          </a:xfrm>
          <a:prstGeom prst="rect">
            <a:avLst/>
          </a:prstGeom>
        </p:spPr>
      </p:pic>
    </p:spTree>
    <p:extLst>
      <p:ext uri="{BB962C8B-B14F-4D97-AF65-F5344CB8AC3E}">
        <p14:creationId xmlns:p14="http://schemas.microsoft.com/office/powerpoint/2010/main" val="178975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p:txBody>
          <a:bodyPr/>
          <a:lstStyle/>
          <a:p>
            <a:r>
              <a:rPr lang="en-US" sz="2400" dirty="0" smtClean="0"/>
              <a:t>Game Medium</a:t>
            </a:r>
            <a:endParaRPr lang="en-US" sz="2400" dirty="0"/>
          </a:p>
        </p:txBody>
      </p:sp>
      <p:sp>
        <p:nvSpPr>
          <p:cNvPr id="4" name="Content Placeholder 3"/>
          <p:cNvSpPr>
            <a:spLocks noGrp="1"/>
          </p:cNvSpPr>
          <p:nvPr>
            <p:ph idx="10"/>
          </p:nvPr>
        </p:nvSpPr>
        <p:spPr>
          <a:xfrm>
            <a:off x="179512" y="2132856"/>
            <a:ext cx="4896544" cy="4608512"/>
          </a:xfrm>
        </p:spPr>
        <p:txBody>
          <a:bodyPr/>
          <a:lstStyle/>
          <a:p>
            <a:pPr marL="342900" indent="-342900">
              <a:buFont typeface="Arial" panose="020B0604020202020204" pitchFamily="34" charset="0"/>
              <a:buChar char="•"/>
            </a:pPr>
            <a:r>
              <a:rPr lang="en-US" sz="2000" dirty="0" smtClean="0"/>
              <a:t>Gameplay is affected by medium,   but is not completely constrained by medium.</a:t>
            </a:r>
          </a:p>
          <a:p>
            <a:pPr marL="342900" indent="-342900">
              <a:buFont typeface="Arial" panose="020B0604020202020204" pitchFamily="34" charset="0"/>
              <a:buChar char="•"/>
            </a:pPr>
            <a:r>
              <a:rPr lang="en-US" sz="2000" dirty="0" smtClean="0"/>
              <a:t>Many games can be replicated in    several different mediums</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i.e. Electronic and card versions of Pokémon.</a:t>
            </a:r>
          </a:p>
          <a:p>
            <a:pPr marL="342900" indent="-342900">
              <a:buFont typeface="Arial" panose="020B0604020202020204" pitchFamily="34" charset="0"/>
              <a:buChar char="•"/>
            </a:pPr>
            <a:r>
              <a:rPr lang="en-US" sz="2000" dirty="0" smtClean="0"/>
              <a:t>Mediums can be mixed together to utilize the advantages of each one.</a:t>
            </a:r>
          </a:p>
          <a:p>
            <a:pPr marL="1085850" lvl="1" indent="-342900">
              <a:buFont typeface="Arial" panose="020B0604020202020204" pitchFamily="34" charset="0"/>
              <a:buChar char="•"/>
            </a:pPr>
            <a:r>
              <a:rPr lang="en-US" sz="1800" dirty="0" smtClean="0">
                <a:solidFill>
                  <a:srgbClr val="C00000"/>
                </a:solidFill>
                <a:latin typeface="Arial" panose="020B0604020202020204" pitchFamily="34" charset="0"/>
                <a:cs typeface="Arial" panose="020B0604020202020204" pitchFamily="34" charset="0"/>
              </a:rPr>
              <a:t>Monopoly</a:t>
            </a:r>
            <a:r>
              <a:rPr lang="en-US" sz="1800" dirty="0" smtClean="0">
                <a:solidFill>
                  <a:schemeClr val="tx1">
                    <a:lumMod val="75000"/>
                    <a:lumOff val="25000"/>
                  </a:schemeClr>
                </a:solidFill>
                <a:latin typeface="Arial" panose="020B0604020202020204" pitchFamily="34" charset="0"/>
                <a:cs typeface="Arial" panose="020B0604020202020204" pitchFamily="34" charset="0"/>
              </a:rPr>
              <a:t> is a board game, but it also uses stacks of cards that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can </a:t>
            </a:r>
            <a:r>
              <a:rPr lang="en-US" sz="1800" dirty="0" smtClean="0">
                <a:solidFill>
                  <a:schemeClr val="tx1">
                    <a:lumMod val="75000"/>
                    <a:lumOff val="25000"/>
                  </a:schemeClr>
                </a:solidFill>
                <a:latin typeface="Arial" panose="020B0604020202020204" pitchFamily="34" charset="0"/>
                <a:cs typeface="Arial" panose="020B0604020202020204" pitchFamily="34" charset="0"/>
              </a:rPr>
              <a:t>be mixed up and dice that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add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an element of chance to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player </a:t>
            </a:r>
            <a:r>
              <a:rPr lang="en-US" sz="1800" dirty="0" smtClean="0">
                <a:solidFill>
                  <a:schemeClr val="tx1">
                    <a:lumMod val="75000"/>
                    <a:lumOff val="25000"/>
                  </a:schemeClr>
                </a:solidFill>
                <a:latin typeface="Arial" panose="020B0604020202020204" pitchFamily="34" charset="0"/>
                <a:cs typeface="Arial" panose="020B0604020202020204" pitchFamily="34" charset="0"/>
              </a:rPr>
              <a:t>movement.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9" name="Picture 8"/>
          <p:cNvPicPr>
            <a:picLocks noChangeAspect="1"/>
          </p:cNvPicPr>
          <p:nvPr/>
        </p:nvPicPr>
        <p:blipFill>
          <a:blip r:embed="rId3" cstate="print">
            <a:clrChange>
              <a:clrFrom>
                <a:srgbClr val="F8F9FE"/>
              </a:clrFrom>
              <a:clrTo>
                <a:srgbClr val="F8F9FE">
                  <a:alpha val="0"/>
                </a:srgbClr>
              </a:clrTo>
            </a:clrChange>
            <a:extLst>
              <a:ext uri="{28A0092B-C50C-407E-A947-70E740481C1C}">
                <a14:useLocalDpi xmlns:a14="http://schemas.microsoft.com/office/drawing/2010/main" val="0"/>
              </a:ext>
            </a:extLst>
          </a:blip>
          <a:stretch>
            <a:fillRect/>
          </a:stretch>
        </p:blipFill>
        <p:spPr>
          <a:xfrm>
            <a:off x="5087618" y="3861048"/>
            <a:ext cx="3921511" cy="265355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0856" y="2488785"/>
            <a:ext cx="2250557" cy="15003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984" y="2488785"/>
            <a:ext cx="1668016" cy="1496210"/>
          </a:xfrm>
          <a:prstGeom prst="rect">
            <a:avLst/>
          </a:prstGeom>
        </p:spPr>
      </p:pic>
    </p:spTree>
    <p:extLst>
      <p:ext uri="{BB962C8B-B14F-4D97-AF65-F5344CB8AC3E}">
        <p14:creationId xmlns:p14="http://schemas.microsoft.com/office/powerpoint/2010/main" val="226467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Player Format - </a:t>
            </a:r>
            <a:r>
              <a:rPr lang="en-US" dirty="0"/>
              <a:t>The number, arrangement and alignment of players in a game.</a:t>
            </a:r>
          </a:p>
        </p:txBody>
      </p:sp>
      <p:sp>
        <p:nvSpPr>
          <p:cNvPr id="7" name="Content Placeholder 6"/>
          <p:cNvSpPr>
            <a:spLocks noGrp="1"/>
          </p:cNvSpPr>
          <p:nvPr>
            <p:ph idx="10"/>
          </p:nvPr>
        </p:nvSpPr>
        <p:spPr>
          <a:xfrm>
            <a:off x="107504" y="2276872"/>
            <a:ext cx="5112568" cy="3888432"/>
          </a:xfrm>
        </p:spPr>
        <p:txBody>
          <a:bodyPr/>
          <a:lstStyle/>
          <a:p>
            <a:endParaRPr lang="en-US" sz="1800" dirty="0" smtClean="0"/>
          </a:p>
          <a:p>
            <a:pPr marL="285750" indent="-285750">
              <a:spcAft>
                <a:spcPts val="1000"/>
              </a:spcAft>
              <a:buFont typeface="Arial"/>
              <a:buChar char="•"/>
            </a:pPr>
            <a:r>
              <a:rPr lang="en-US" sz="2000" b="1" dirty="0"/>
              <a:t>Single Player</a:t>
            </a:r>
            <a:r>
              <a:rPr lang="en-US" sz="2000" dirty="0"/>
              <a:t>: One player vs. game </a:t>
            </a:r>
            <a:r>
              <a:rPr lang="en-US" sz="2000" dirty="0" smtClean="0"/>
              <a:t>          system</a:t>
            </a:r>
            <a:endParaRPr lang="en-US" sz="2000" dirty="0"/>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Examples include any of the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Solitaire card games and the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electronic game </a:t>
            </a:r>
            <a:r>
              <a:rPr lang="en-US" sz="1800" dirty="0" smtClean="0">
                <a:solidFill>
                  <a:srgbClr val="C00000"/>
                </a:solidFill>
                <a:latin typeface="Arial" panose="020B0604020202020204" pitchFamily="34" charset="0"/>
                <a:cs typeface="Arial" panose="020B0604020202020204" pitchFamily="34" charset="0"/>
              </a:rPr>
              <a:t>Minesweeper</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11" name="Picture 10"/>
          <p:cNvPicPr>
            <a:picLocks noChangeAspect="1"/>
          </p:cNvPicPr>
          <p:nvPr/>
        </p:nvPicPr>
        <p:blipFill>
          <a:blip r:embed="rId3"/>
          <a:stretch>
            <a:fillRect/>
          </a:stretch>
        </p:blipFill>
        <p:spPr>
          <a:xfrm>
            <a:off x="5374432" y="4183198"/>
            <a:ext cx="3312368" cy="248710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432" y="2178887"/>
            <a:ext cx="3312368" cy="1886273"/>
          </a:xfrm>
          <a:prstGeom prst="rect">
            <a:avLst/>
          </a:prstGeom>
        </p:spPr>
      </p:pic>
    </p:spTree>
    <p:extLst>
      <p:ext uri="{BB962C8B-B14F-4D97-AF65-F5344CB8AC3E}">
        <p14:creationId xmlns:p14="http://schemas.microsoft.com/office/powerpoint/2010/main" val="136991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Player Format - </a:t>
            </a:r>
            <a:r>
              <a:rPr lang="en-US" dirty="0"/>
              <a:t>The number, arrangement and alignment of players in a game.</a:t>
            </a:r>
          </a:p>
        </p:txBody>
      </p:sp>
      <p:sp>
        <p:nvSpPr>
          <p:cNvPr id="7" name="Content Placeholder 6"/>
          <p:cNvSpPr>
            <a:spLocks noGrp="1"/>
          </p:cNvSpPr>
          <p:nvPr>
            <p:ph idx="10"/>
          </p:nvPr>
        </p:nvSpPr>
        <p:spPr>
          <a:xfrm>
            <a:off x="469424" y="1875282"/>
            <a:ext cx="4318600" cy="3888432"/>
          </a:xfrm>
        </p:spPr>
        <p:txBody>
          <a:bodyPr/>
          <a:lstStyle/>
          <a:p>
            <a:endParaRPr lang="en-US" sz="1800" dirty="0" smtClean="0"/>
          </a:p>
          <a:p>
            <a:pPr marL="285750" indent="-285750">
              <a:spcAft>
                <a:spcPts val="1000"/>
              </a:spcAft>
              <a:buFont typeface="Arial"/>
              <a:buChar char="•"/>
            </a:pPr>
            <a:r>
              <a:rPr lang="en-US" sz="2000" b="1" dirty="0" smtClean="0"/>
              <a:t>Head-to-Head</a:t>
            </a:r>
            <a:r>
              <a:rPr lang="en-US" sz="2000" dirty="0" smtClean="0"/>
              <a:t> (one </a:t>
            </a:r>
            <a:r>
              <a:rPr lang="en-US" sz="2000" dirty="0"/>
              <a:t>player vs. one </a:t>
            </a:r>
            <a:r>
              <a:rPr lang="en-US" sz="2000" dirty="0" smtClean="0"/>
              <a:t>player or PvP) </a:t>
            </a:r>
          </a:p>
          <a:p>
            <a:pPr marL="285750" indent="-285750">
              <a:spcAft>
                <a:spcPts val="1000"/>
              </a:spcAft>
              <a:buFont typeface="Arial"/>
              <a:buChar char="•"/>
            </a:pPr>
            <a:r>
              <a:rPr lang="en-US" sz="1800" dirty="0" smtClean="0"/>
              <a:t>Examples include:</a:t>
            </a:r>
          </a:p>
          <a:p>
            <a:pPr marL="1028700" lvl="1">
              <a:spcAft>
                <a:spcPts val="1000"/>
              </a:spcAft>
              <a:buFont typeface="Arial"/>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Chess</a:t>
            </a:r>
          </a:p>
          <a:p>
            <a:pPr marL="1028700" lvl="1">
              <a:spcAft>
                <a:spcPts val="1000"/>
              </a:spcAft>
              <a:buFont typeface="Arial"/>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Cribbage</a:t>
            </a:r>
          </a:p>
          <a:p>
            <a:pPr marL="1028700" lvl="1">
              <a:spcAft>
                <a:spcPts val="1000"/>
              </a:spcAft>
              <a:buFont typeface="Arial"/>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Backgammon</a:t>
            </a:r>
          </a:p>
          <a:p>
            <a:pPr marL="1028700" lvl="1">
              <a:spcAft>
                <a:spcPts val="1000"/>
              </a:spcAft>
              <a:buFont typeface="Arial"/>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Tennis</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571" y="2018182"/>
            <a:ext cx="2621363" cy="168932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593" y="4115821"/>
            <a:ext cx="2489244" cy="1621146"/>
          </a:xfrm>
          <a:prstGeom prst="rect">
            <a:avLst/>
          </a:prstGeom>
        </p:spPr>
      </p:pic>
      <p:pic>
        <p:nvPicPr>
          <p:cNvPr id="9" name="Picture 8"/>
          <p:cNvPicPr>
            <a:picLocks noChangeAspect="1"/>
          </p:cNvPicPr>
          <p:nvPr/>
        </p:nvPicPr>
        <p:blipFill>
          <a:blip r:embed="rId5"/>
          <a:stretch>
            <a:fillRect/>
          </a:stretch>
        </p:blipFill>
        <p:spPr>
          <a:xfrm>
            <a:off x="3851920" y="2881142"/>
            <a:ext cx="2550142" cy="1825173"/>
          </a:xfrm>
          <a:prstGeom prst="rect">
            <a:avLst/>
          </a:prstGeom>
        </p:spPr>
      </p:pic>
      <p:pic>
        <p:nvPicPr>
          <p:cNvPr id="11" name="Picture 10"/>
          <p:cNvPicPr>
            <a:picLocks noChangeAspect="1"/>
          </p:cNvPicPr>
          <p:nvPr/>
        </p:nvPicPr>
        <p:blipFill>
          <a:blip r:embed="rId6"/>
          <a:stretch>
            <a:fillRect/>
          </a:stretch>
        </p:blipFill>
        <p:spPr>
          <a:xfrm>
            <a:off x="3851920" y="4834266"/>
            <a:ext cx="2550141" cy="1700094"/>
          </a:xfrm>
          <a:prstGeom prst="rect">
            <a:avLst/>
          </a:prstGeom>
        </p:spPr>
      </p:pic>
    </p:spTree>
    <p:extLst>
      <p:ext uri="{BB962C8B-B14F-4D97-AF65-F5344CB8AC3E}">
        <p14:creationId xmlns:p14="http://schemas.microsoft.com/office/powerpoint/2010/main" val="322729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a:xfrm>
            <a:off x="457200" y="1340768"/>
            <a:ext cx="5050904" cy="1080119"/>
          </a:xfrm>
        </p:spPr>
        <p:txBody>
          <a:bodyPr/>
          <a:lstStyle/>
          <a:p>
            <a:r>
              <a:rPr lang="en-US" dirty="0" smtClean="0"/>
              <a:t>Player Format - </a:t>
            </a:r>
            <a:r>
              <a:rPr lang="en-US" dirty="0"/>
              <a:t>The number, arrangement </a:t>
            </a:r>
            <a:endParaRPr lang="en-US" dirty="0" smtClean="0"/>
          </a:p>
          <a:p>
            <a:r>
              <a:rPr lang="en-US" dirty="0" smtClean="0"/>
              <a:t>and </a:t>
            </a:r>
            <a:r>
              <a:rPr lang="en-US" dirty="0"/>
              <a:t>alignment of players in a game.</a:t>
            </a:r>
          </a:p>
        </p:txBody>
      </p:sp>
      <p:sp>
        <p:nvSpPr>
          <p:cNvPr id="7" name="Content Placeholder 6"/>
          <p:cNvSpPr>
            <a:spLocks noGrp="1"/>
          </p:cNvSpPr>
          <p:nvPr>
            <p:ph idx="10"/>
          </p:nvPr>
        </p:nvSpPr>
        <p:spPr>
          <a:xfrm>
            <a:off x="179512" y="2276872"/>
            <a:ext cx="5544616" cy="3888432"/>
          </a:xfrm>
        </p:spPr>
        <p:txBody>
          <a:bodyPr/>
          <a:lstStyle/>
          <a:p>
            <a:pPr marL="285750" indent="-285750">
              <a:spcAft>
                <a:spcPts val="1000"/>
              </a:spcAft>
              <a:buFont typeface="Arial"/>
              <a:buChar char="•"/>
            </a:pPr>
            <a:r>
              <a:rPr lang="en-US" sz="2000" b="1" dirty="0" smtClean="0"/>
              <a:t>Cooperative </a:t>
            </a:r>
            <a:r>
              <a:rPr lang="en-US" sz="2000" b="1" dirty="0"/>
              <a:t>or </a:t>
            </a:r>
            <a:r>
              <a:rPr lang="en-US" sz="2000" b="1" dirty="0" smtClean="0"/>
              <a:t>Player vs. Environment </a:t>
            </a:r>
            <a:r>
              <a:rPr lang="en-US" sz="2000" dirty="0" smtClean="0"/>
              <a:t>(PvE) (Many </a:t>
            </a:r>
            <a:r>
              <a:rPr lang="en-US" sz="2000" dirty="0"/>
              <a:t>players vs. </a:t>
            </a:r>
            <a:r>
              <a:rPr lang="en-US" sz="2000" dirty="0" smtClean="0"/>
              <a:t>game system)</a:t>
            </a:r>
          </a:p>
          <a:p>
            <a:pPr marL="285750" indent="-285750">
              <a:spcAft>
                <a:spcPts val="1000"/>
              </a:spcAft>
              <a:buFont typeface="Arial"/>
              <a:buChar char="•"/>
            </a:pPr>
            <a:r>
              <a:rPr lang="en-US" sz="1800" dirty="0" smtClean="0"/>
              <a:t>This is common in online games like “</a:t>
            </a:r>
            <a:r>
              <a:rPr lang="en-US" sz="1800" dirty="0" smtClean="0">
                <a:solidFill>
                  <a:srgbClr val="C00000"/>
                </a:solidFill>
              </a:rPr>
              <a:t>World of Warcraft</a:t>
            </a:r>
            <a:r>
              <a:rPr lang="en-US" sz="1800" dirty="0" smtClean="0"/>
              <a:t>”.</a:t>
            </a:r>
          </a:p>
          <a:p>
            <a:pPr marL="285750" indent="-285750">
              <a:spcAft>
                <a:spcPts val="1000"/>
              </a:spcAft>
              <a:buFont typeface="Arial"/>
              <a:buChar char="•"/>
            </a:pPr>
            <a:r>
              <a:rPr lang="en-US" sz="1800" dirty="0" smtClean="0"/>
              <a:t>Some purely cooperative board games exist    too, such as “</a:t>
            </a:r>
            <a:r>
              <a:rPr lang="en-US" sz="1800" dirty="0" smtClean="0">
                <a:solidFill>
                  <a:srgbClr val="C00000"/>
                </a:solidFill>
              </a:rPr>
              <a:t>Pandemic</a:t>
            </a:r>
            <a:r>
              <a:rPr lang="en-US" sz="1800" dirty="0" smtClean="0"/>
              <a:t>”.</a:t>
            </a:r>
          </a:p>
          <a:p>
            <a:pPr marL="285750" indent="-285750">
              <a:spcAft>
                <a:spcPts val="1000"/>
              </a:spcAft>
              <a:buFont typeface="Arial"/>
              <a:buChar char="•"/>
            </a:pPr>
            <a:endParaRPr lang="en-US" sz="1800" dirty="0" smtClean="0"/>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371478"/>
            <a:ext cx="2086352" cy="27818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704" y="4244252"/>
            <a:ext cx="3090823" cy="2425107"/>
          </a:xfrm>
          <a:prstGeom prst="rect">
            <a:avLst/>
          </a:prstGeom>
        </p:spPr>
      </p:pic>
    </p:spTree>
    <p:extLst>
      <p:ext uri="{BB962C8B-B14F-4D97-AF65-F5344CB8AC3E}">
        <p14:creationId xmlns:p14="http://schemas.microsoft.com/office/powerpoint/2010/main" val="313306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Player Format - </a:t>
            </a:r>
            <a:r>
              <a:rPr lang="en-US" dirty="0"/>
              <a:t>The number, arrangement and alignment of players in a game.</a:t>
            </a:r>
          </a:p>
        </p:txBody>
      </p:sp>
      <p:sp>
        <p:nvSpPr>
          <p:cNvPr id="7" name="Content Placeholder 6"/>
          <p:cNvSpPr>
            <a:spLocks noGrp="1"/>
          </p:cNvSpPr>
          <p:nvPr>
            <p:ph idx="10"/>
          </p:nvPr>
        </p:nvSpPr>
        <p:spPr>
          <a:xfrm>
            <a:off x="166449" y="2245035"/>
            <a:ext cx="4045511" cy="3888432"/>
          </a:xfrm>
        </p:spPr>
        <p:txBody>
          <a:bodyPr/>
          <a:lstStyle/>
          <a:p>
            <a:endParaRPr lang="en-US" sz="1800" dirty="0" smtClean="0"/>
          </a:p>
          <a:p>
            <a:pPr marL="285750" indent="-285750">
              <a:spcAft>
                <a:spcPts val="1000"/>
              </a:spcAft>
              <a:buFont typeface="Arial"/>
              <a:buChar char="•"/>
            </a:pPr>
            <a:r>
              <a:rPr lang="en-US" sz="2000" b="1" dirty="0" smtClean="0"/>
              <a:t>One </a:t>
            </a:r>
            <a:r>
              <a:rPr lang="en-US" sz="2000" b="1" dirty="0"/>
              <a:t>Against Many</a:t>
            </a:r>
            <a:r>
              <a:rPr lang="en-US" sz="2000" dirty="0"/>
              <a:t>: One </a:t>
            </a:r>
            <a:r>
              <a:rPr lang="en-US" sz="2000" dirty="0" smtClean="0"/>
              <a:t>    player </a:t>
            </a:r>
            <a:r>
              <a:rPr lang="en-US" sz="2000" dirty="0"/>
              <a:t>vs. many </a:t>
            </a:r>
            <a:r>
              <a:rPr lang="en-US" sz="2000" dirty="0" smtClean="0"/>
              <a:t>players</a:t>
            </a:r>
          </a:p>
          <a:p>
            <a:pPr marL="285750" indent="-285750">
              <a:spcAft>
                <a:spcPts val="1000"/>
              </a:spcAft>
              <a:buFont typeface="Arial"/>
              <a:buChar char="•"/>
            </a:pPr>
            <a:r>
              <a:rPr lang="en-US" sz="1800" dirty="0" smtClean="0"/>
              <a:t>In the Nintendo Land game       “</a:t>
            </a:r>
            <a:r>
              <a:rPr lang="en-US" sz="1800" dirty="0" smtClean="0">
                <a:solidFill>
                  <a:srgbClr val="C00000"/>
                </a:solidFill>
              </a:rPr>
              <a:t>Luigi’s Ghost Mansion</a:t>
            </a:r>
            <a:r>
              <a:rPr lang="en-US" sz="1800" dirty="0" smtClean="0"/>
              <a:t>”, one    player takes the role of a ghost  trying to scare the other players while they work together to trap the ghost with their flashlights.</a:t>
            </a:r>
            <a:endParaRPr lang="en-US" sz="1800" dirty="0"/>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090" b="13411"/>
          <a:stretch/>
        </p:blipFill>
        <p:spPr>
          <a:xfrm>
            <a:off x="4355976" y="2574758"/>
            <a:ext cx="4572000" cy="2520280"/>
          </a:xfrm>
          <a:prstGeom prst="rect">
            <a:avLst/>
          </a:prstGeom>
        </p:spPr>
      </p:pic>
    </p:spTree>
    <p:extLst>
      <p:ext uri="{BB962C8B-B14F-4D97-AF65-F5344CB8AC3E}">
        <p14:creationId xmlns:p14="http://schemas.microsoft.com/office/powerpoint/2010/main" val="478202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Player Format - </a:t>
            </a:r>
            <a:r>
              <a:rPr lang="en-US" dirty="0"/>
              <a:t>The number, arrangement and alignment of players in a game.</a:t>
            </a:r>
          </a:p>
        </p:txBody>
      </p:sp>
      <p:sp>
        <p:nvSpPr>
          <p:cNvPr id="7" name="Content Placeholder 6"/>
          <p:cNvSpPr>
            <a:spLocks noGrp="1"/>
          </p:cNvSpPr>
          <p:nvPr>
            <p:ph idx="10"/>
          </p:nvPr>
        </p:nvSpPr>
        <p:spPr>
          <a:xfrm>
            <a:off x="179512" y="2077627"/>
            <a:ext cx="4392488" cy="3888432"/>
          </a:xfrm>
        </p:spPr>
        <p:txBody>
          <a:bodyPr/>
          <a:lstStyle/>
          <a:p>
            <a:endParaRPr lang="en-US" sz="1800" dirty="0" smtClean="0"/>
          </a:p>
          <a:p>
            <a:pPr marL="285750" indent="-285750">
              <a:spcAft>
                <a:spcPts val="1000"/>
              </a:spcAft>
              <a:buFont typeface="Arial"/>
              <a:buChar char="•"/>
            </a:pPr>
            <a:r>
              <a:rPr lang="en-US" sz="2000" b="1" dirty="0" smtClean="0"/>
              <a:t>Free-For-All</a:t>
            </a:r>
            <a:r>
              <a:rPr lang="en-US" sz="2000" dirty="0" smtClean="0"/>
              <a:t> (One </a:t>
            </a:r>
            <a:r>
              <a:rPr lang="en-US" sz="2000" dirty="0"/>
              <a:t>player vs</a:t>
            </a:r>
            <a:r>
              <a:rPr lang="en-US" sz="2000" dirty="0" smtClean="0"/>
              <a:t>.    </a:t>
            </a:r>
            <a:r>
              <a:rPr lang="en-US" sz="2000" dirty="0"/>
              <a:t>one </a:t>
            </a:r>
            <a:r>
              <a:rPr lang="en-US" sz="2000" dirty="0" smtClean="0"/>
              <a:t>player </a:t>
            </a:r>
            <a:r>
              <a:rPr lang="en-US" sz="2000" dirty="0"/>
              <a:t>vs. </a:t>
            </a:r>
            <a:r>
              <a:rPr lang="en-US" sz="2000" dirty="0" smtClean="0"/>
              <a:t>one player vs…)</a:t>
            </a:r>
          </a:p>
          <a:p>
            <a:pPr marL="285750" indent="-285750">
              <a:spcAft>
                <a:spcPts val="1000"/>
              </a:spcAft>
              <a:buFont typeface="Arial"/>
              <a:buChar char="•"/>
            </a:pPr>
            <a:r>
              <a:rPr lang="en-US" sz="1800" dirty="0" smtClean="0"/>
              <a:t>Perhaps the most common player  structure for multiplayer games.</a:t>
            </a:r>
          </a:p>
          <a:p>
            <a:pPr marL="285750" indent="-285750">
              <a:spcAft>
                <a:spcPts val="1000"/>
              </a:spcAft>
              <a:buFont typeface="Arial"/>
              <a:buChar char="•"/>
            </a:pPr>
            <a:r>
              <a:rPr lang="en-US" sz="1800" dirty="0" smtClean="0"/>
              <a:t>This can be found everywhere,       from board games like </a:t>
            </a:r>
            <a:r>
              <a:rPr lang="en-US" sz="1800" dirty="0" smtClean="0">
                <a:solidFill>
                  <a:srgbClr val="C00000"/>
                </a:solidFill>
              </a:rPr>
              <a:t>Candy Land</a:t>
            </a:r>
            <a:r>
              <a:rPr lang="en-US" sz="1800" dirty="0" smtClean="0"/>
              <a:t> to the basic mode in most shooter electronic games such as </a:t>
            </a:r>
            <a:r>
              <a:rPr lang="en-US" sz="1800" dirty="0" smtClean="0">
                <a:solidFill>
                  <a:srgbClr val="C00000"/>
                </a:solidFill>
              </a:rPr>
              <a:t>Halo</a:t>
            </a:r>
            <a:r>
              <a:rPr lang="en-US" sz="1800" dirty="0" smtClean="0"/>
              <a:t>.</a:t>
            </a:r>
            <a:endParaRPr lang="en-US" sz="1800" dirty="0"/>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056" y="1916832"/>
            <a:ext cx="3203848" cy="24028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365104"/>
            <a:ext cx="3779912" cy="2126201"/>
          </a:xfrm>
          <a:prstGeom prst="rect">
            <a:avLst/>
          </a:prstGeom>
        </p:spPr>
      </p:pic>
    </p:spTree>
    <p:extLst>
      <p:ext uri="{BB962C8B-B14F-4D97-AF65-F5344CB8AC3E}">
        <p14:creationId xmlns:p14="http://schemas.microsoft.com/office/powerpoint/2010/main" val="2955406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Player Format - </a:t>
            </a:r>
            <a:r>
              <a:rPr lang="en-US" dirty="0"/>
              <a:t>The number, arrangement and alignment of players in a game.</a:t>
            </a:r>
          </a:p>
        </p:txBody>
      </p:sp>
      <p:sp>
        <p:nvSpPr>
          <p:cNvPr id="7" name="Content Placeholder 6"/>
          <p:cNvSpPr>
            <a:spLocks noGrp="1"/>
          </p:cNvSpPr>
          <p:nvPr>
            <p:ph idx="10"/>
          </p:nvPr>
        </p:nvSpPr>
        <p:spPr>
          <a:xfrm>
            <a:off x="179512" y="2060849"/>
            <a:ext cx="4464496" cy="3888432"/>
          </a:xfrm>
        </p:spPr>
        <p:txBody>
          <a:bodyPr/>
          <a:lstStyle/>
          <a:p>
            <a:endParaRPr lang="en-US" sz="1800" dirty="0" smtClean="0"/>
          </a:p>
          <a:p>
            <a:pPr marL="285750" indent="-285750">
              <a:spcAft>
                <a:spcPts val="1000"/>
              </a:spcAft>
              <a:buFont typeface="Arial"/>
              <a:buChar char="•"/>
            </a:pPr>
            <a:r>
              <a:rPr lang="en-US" sz="2000" b="1" dirty="0" smtClean="0"/>
              <a:t>Team </a:t>
            </a:r>
            <a:r>
              <a:rPr lang="en-US" sz="2000" b="1" dirty="0"/>
              <a:t>Competition</a:t>
            </a:r>
            <a:r>
              <a:rPr lang="en-US" sz="2000" dirty="0"/>
              <a:t>: Many </a:t>
            </a:r>
            <a:r>
              <a:rPr lang="en-US" sz="2000" dirty="0" smtClean="0"/>
              <a:t>        players vs</a:t>
            </a:r>
            <a:r>
              <a:rPr lang="en-US" sz="2000" dirty="0"/>
              <a:t>. many </a:t>
            </a:r>
            <a:r>
              <a:rPr lang="en-US" sz="2000" dirty="0" smtClean="0"/>
              <a:t>players.</a:t>
            </a:r>
          </a:p>
          <a:p>
            <a:pPr marL="285750" indent="-285750">
              <a:spcAft>
                <a:spcPts val="1000"/>
              </a:spcAft>
              <a:buFont typeface="Arial"/>
              <a:buChar char="•"/>
            </a:pPr>
            <a:r>
              <a:rPr lang="en-US" sz="1800" dirty="0" smtClean="0"/>
              <a:t>This is a common structure found in most team sports, card games like  euchre, and outdoor games like capture the flag.</a:t>
            </a:r>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4" name="Picture 3"/>
          <p:cNvPicPr>
            <a:picLocks noChangeAspect="1"/>
          </p:cNvPicPr>
          <p:nvPr/>
        </p:nvPicPr>
        <p:blipFill>
          <a:blip r:embed="rId3"/>
          <a:stretch>
            <a:fillRect/>
          </a:stretch>
        </p:blipFill>
        <p:spPr>
          <a:xfrm>
            <a:off x="5116205" y="2228258"/>
            <a:ext cx="3608675" cy="2002502"/>
          </a:xfrm>
          <a:prstGeom prst="rect">
            <a:avLst/>
          </a:prstGeom>
        </p:spPr>
      </p:pic>
      <p:pic>
        <p:nvPicPr>
          <p:cNvPr id="10" name="Picture 9"/>
          <p:cNvPicPr>
            <a:picLocks noChangeAspect="1"/>
          </p:cNvPicPr>
          <p:nvPr/>
        </p:nvPicPr>
        <p:blipFill>
          <a:blip r:embed="rId4"/>
          <a:stretch>
            <a:fillRect/>
          </a:stretch>
        </p:blipFill>
        <p:spPr>
          <a:xfrm>
            <a:off x="5724128" y="4423322"/>
            <a:ext cx="2376264" cy="217402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4437112"/>
            <a:ext cx="3070703" cy="2160240"/>
          </a:xfrm>
          <a:prstGeom prst="rect">
            <a:avLst/>
          </a:prstGeom>
        </p:spPr>
      </p:pic>
    </p:spTree>
    <p:extLst>
      <p:ext uri="{BB962C8B-B14F-4D97-AF65-F5344CB8AC3E}">
        <p14:creationId xmlns:p14="http://schemas.microsoft.com/office/powerpoint/2010/main" val="1838325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Player Format - </a:t>
            </a:r>
            <a:r>
              <a:rPr lang="en-US" dirty="0"/>
              <a:t>The number, arrangement and alignment of players in a game.</a:t>
            </a:r>
          </a:p>
        </p:txBody>
      </p:sp>
      <p:sp>
        <p:nvSpPr>
          <p:cNvPr id="7" name="Content Placeholder 6"/>
          <p:cNvSpPr>
            <a:spLocks noGrp="1"/>
          </p:cNvSpPr>
          <p:nvPr>
            <p:ph idx="10"/>
          </p:nvPr>
        </p:nvSpPr>
        <p:spPr>
          <a:xfrm>
            <a:off x="179512" y="2060849"/>
            <a:ext cx="4752528" cy="3888432"/>
          </a:xfrm>
        </p:spPr>
        <p:txBody>
          <a:bodyPr/>
          <a:lstStyle/>
          <a:p>
            <a:endParaRPr lang="en-US" sz="1800" dirty="0" smtClean="0"/>
          </a:p>
          <a:p>
            <a:pPr marL="285750" indent="-285750">
              <a:spcAft>
                <a:spcPts val="1000"/>
              </a:spcAft>
              <a:buFont typeface="Arial"/>
              <a:buChar char="•"/>
            </a:pPr>
            <a:r>
              <a:rPr lang="en-US" sz="2000" b="1" dirty="0" smtClean="0"/>
              <a:t>Predator-Prey</a:t>
            </a:r>
          </a:p>
          <a:p>
            <a:pPr marL="285750" indent="-285750">
              <a:spcAft>
                <a:spcPts val="1000"/>
              </a:spcAft>
              <a:buFont typeface="Arial"/>
              <a:buChar char="•"/>
            </a:pPr>
            <a:r>
              <a:rPr lang="en-US" sz="1800" dirty="0" smtClean="0"/>
              <a:t>Players form a real or virtual circle. </a:t>
            </a:r>
          </a:p>
          <a:p>
            <a:pPr marL="285750" indent="-285750">
              <a:spcAft>
                <a:spcPts val="1000"/>
              </a:spcAft>
              <a:buFont typeface="Arial"/>
              <a:buChar char="•"/>
            </a:pPr>
            <a:r>
              <a:rPr lang="en-US" sz="1800" dirty="0" smtClean="0"/>
              <a:t>Everyone’s goal is the attack the player on their left and defend themselves      from the player on their right. </a:t>
            </a:r>
          </a:p>
          <a:p>
            <a:pPr marL="285750" indent="-285750">
              <a:spcAft>
                <a:spcPts val="1000"/>
              </a:spcAft>
              <a:buFont typeface="Arial"/>
              <a:buChar char="•"/>
            </a:pPr>
            <a:r>
              <a:rPr lang="en-US" sz="1800" dirty="0" smtClean="0"/>
              <a:t>The live action game “Assassin” uses   this structure.</a:t>
            </a: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66330"/>
          <a:stretch/>
        </p:blipFill>
        <p:spPr>
          <a:xfrm>
            <a:off x="5076056" y="2420888"/>
            <a:ext cx="3456384" cy="3169656"/>
          </a:xfrm>
          <a:prstGeom prst="rect">
            <a:avLst/>
          </a:prstGeom>
        </p:spPr>
      </p:pic>
    </p:spTree>
    <p:extLst>
      <p:ext uri="{BB962C8B-B14F-4D97-AF65-F5344CB8AC3E}">
        <p14:creationId xmlns:p14="http://schemas.microsoft.com/office/powerpoint/2010/main" val="252678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Game Design Requirements</a:t>
            </a:r>
            <a:endParaRPr lang="en-US" dirty="0"/>
          </a:p>
        </p:txBody>
      </p:sp>
      <p:sp>
        <p:nvSpPr>
          <p:cNvPr id="3" name="Content Placeholder 2"/>
          <p:cNvSpPr>
            <a:spLocks noGrp="1"/>
          </p:cNvSpPr>
          <p:nvPr>
            <p:ph idx="1"/>
          </p:nvPr>
        </p:nvSpPr>
        <p:spPr>
          <a:xfrm>
            <a:off x="2123728" y="980728"/>
            <a:ext cx="6563072" cy="1080120"/>
          </a:xfrm>
        </p:spPr>
        <p:txBody>
          <a:bodyPr/>
          <a:lstStyle/>
          <a:p>
            <a:pPr marL="457200" indent="-457200">
              <a:buFont typeface="+mj-lt"/>
              <a:buAutoNum type="arabicPeriod" startAt="2"/>
            </a:pPr>
            <a:r>
              <a:rPr lang="en-US" altLang="en-US" dirty="0"/>
              <a:t>Discuss with your counselor five of the following 17 game design terms. For each term that you pick, </a:t>
            </a:r>
            <a:r>
              <a:rPr lang="en-US" altLang="en-US" dirty="0" smtClean="0"/>
              <a:t>    describe </a:t>
            </a:r>
            <a:r>
              <a:rPr lang="en-US" altLang="en-US" dirty="0"/>
              <a:t>how it relates to a specific game</a:t>
            </a:r>
            <a:r>
              <a:rPr lang="en-US" altLang="en-US" dirty="0" smtClean="0"/>
              <a:t>.</a:t>
            </a:r>
            <a:endParaRPr lang="en-US" altLang="en-US" dirty="0"/>
          </a:p>
        </p:txBody>
      </p:sp>
      <p:sp>
        <p:nvSpPr>
          <p:cNvPr id="2" name="Content Placeholder 1"/>
          <p:cNvSpPr>
            <a:spLocks noGrp="1"/>
          </p:cNvSpPr>
          <p:nvPr>
            <p:ph idx="10"/>
          </p:nvPr>
        </p:nvSpPr>
        <p:spPr>
          <a:xfrm>
            <a:off x="1835696" y="1988840"/>
            <a:ext cx="6563072" cy="4464496"/>
          </a:xfrm>
        </p:spPr>
        <p:txBody>
          <a:bodyPr numCol="2"/>
          <a:lstStyle/>
          <a:p>
            <a:pPr marL="800100" lvl="1" indent="-342900" eaLnBrk="0" fontAlgn="base" latinLnBrk="0" hangingPunct="0">
              <a:spcBef>
                <a:spcPct val="0"/>
              </a:spcBef>
              <a:spcAft>
                <a:spcPct val="0"/>
              </a:spcAft>
              <a:buFont typeface="+mj-lt"/>
              <a:buAutoNum type="alphaLcPeriod"/>
            </a:pPr>
            <a:r>
              <a:rPr lang="en-US" altLang="en-US" sz="1800" dirty="0" smtClean="0">
                <a:solidFill>
                  <a:schemeClr val="tx1">
                    <a:lumMod val="75000"/>
                    <a:lumOff val="25000"/>
                  </a:schemeClr>
                </a:solidFill>
                <a:latin typeface="Arial" panose="020B0604020202020204" pitchFamily="34" charset="0"/>
              </a:rPr>
              <a:t>Thematic </a:t>
            </a:r>
            <a:r>
              <a:rPr lang="en-US" altLang="en-US" sz="1800" dirty="0">
                <a:solidFill>
                  <a:schemeClr val="tx1">
                    <a:lumMod val="75000"/>
                    <a:lumOff val="25000"/>
                  </a:schemeClr>
                </a:solidFill>
                <a:latin typeface="Arial" panose="020B0604020202020204" pitchFamily="34" charset="0"/>
              </a:rPr>
              <a:t>game elements: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story,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setting,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characters </a:t>
            </a:r>
          </a:p>
          <a:p>
            <a:pPr marL="800100" lvl="1" indent="-3429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rPr>
              <a:t>Gameplay elements: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play sequence,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level design,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interface design </a:t>
            </a:r>
          </a:p>
          <a:p>
            <a:pPr marL="800100" lvl="1" indent="-342900" eaLnBrk="0" fontAlgn="base" latinLnBrk="0" hangingPunct="0">
              <a:spcBef>
                <a:spcPct val="0"/>
              </a:spcBef>
              <a:spcAft>
                <a:spcPct val="0"/>
              </a:spcAft>
              <a:buFont typeface="+mj-lt"/>
              <a:buAutoNum type="alphaLcPeriod" startAt="3"/>
            </a:pPr>
            <a:r>
              <a:rPr lang="en-US" altLang="en-US" sz="1800" dirty="0">
                <a:solidFill>
                  <a:schemeClr val="tx1">
                    <a:lumMod val="75000"/>
                    <a:lumOff val="25000"/>
                  </a:schemeClr>
                </a:solidFill>
                <a:latin typeface="Arial" panose="020B0604020202020204" pitchFamily="34" charset="0"/>
              </a:rPr>
              <a:t>Game analysis: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difficulty,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 balance,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depth,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pace,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replay value,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age appropriateness </a:t>
            </a:r>
          </a:p>
          <a:p>
            <a:pPr marL="800100" lvl="1" indent="-342900" eaLnBrk="0" fontAlgn="base" latinLnBrk="0" hangingPunct="0">
              <a:spcBef>
                <a:spcPct val="0"/>
              </a:spcBef>
              <a:spcAft>
                <a:spcPct val="0"/>
              </a:spcAft>
              <a:buFont typeface="+mj-lt"/>
              <a:buAutoNum type="alphaLcPeriod" startAt="3"/>
            </a:pPr>
            <a:r>
              <a:rPr lang="en-US" altLang="en-US" sz="1800" dirty="0">
                <a:solidFill>
                  <a:schemeClr val="tx1">
                    <a:lumMod val="75000"/>
                    <a:lumOff val="25000"/>
                  </a:schemeClr>
                </a:solidFill>
                <a:latin typeface="Arial" panose="020B0604020202020204" pitchFamily="34" charset="0"/>
              </a:rPr>
              <a:t>Related terms: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single-player vs. multiplayer,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cooperative vs. competitive,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turn-based vs. real-time,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strategy vs. reflex vs. chance, </a:t>
            </a:r>
          </a:p>
          <a:p>
            <a:pPr marL="1257300" lvl="2" indent="-342900" eaLnBrk="0" fontAlgn="base" latinLnBrk="0" hangingPunct="0">
              <a:spcBef>
                <a:spcPct val="0"/>
              </a:spcBef>
              <a:spcAft>
                <a:spcPct val="0"/>
              </a:spcAft>
              <a:buFont typeface="+mj-lt"/>
              <a:buAutoNum type="arabicPeriod"/>
            </a:pPr>
            <a:r>
              <a:rPr lang="en-US" altLang="en-US" sz="1800" dirty="0">
                <a:solidFill>
                  <a:schemeClr val="tx1">
                    <a:lumMod val="75000"/>
                    <a:lumOff val="25000"/>
                  </a:schemeClr>
                </a:solidFill>
                <a:latin typeface="Arial" panose="020B0604020202020204" pitchFamily="34" charset="0"/>
              </a:rPr>
              <a:t>abstract vs. thematic </a:t>
            </a:r>
          </a:p>
          <a:p>
            <a:endParaRPr lang="en-US" dirty="0"/>
          </a:p>
        </p:txBody>
      </p:sp>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2027960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Objectives </a:t>
            </a:r>
            <a:r>
              <a:rPr lang="en-US" dirty="0"/>
              <a:t>determine whether a player has advanced or won a game</a:t>
            </a:r>
            <a:r>
              <a:rPr lang="en-US" dirty="0" smtClean="0"/>
              <a:t>.</a:t>
            </a:r>
            <a:endParaRPr lang="en-US" dirty="0"/>
          </a:p>
        </p:txBody>
      </p:sp>
      <p:sp>
        <p:nvSpPr>
          <p:cNvPr id="7" name="Content Placeholder 6"/>
          <p:cNvSpPr>
            <a:spLocks noGrp="1"/>
          </p:cNvSpPr>
          <p:nvPr>
            <p:ph idx="10"/>
          </p:nvPr>
        </p:nvSpPr>
        <p:spPr>
          <a:xfrm>
            <a:off x="179512" y="2060848"/>
            <a:ext cx="4824536" cy="4536503"/>
          </a:xfrm>
        </p:spPr>
        <p:txBody>
          <a:bodyPr/>
          <a:lstStyle/>
          <a:p>
            <a:pPr marL="285750" indent="-285750">
              <a:spcAft>
                <a:spcPts val="1000"/>
              </a:spcAft>
              <a:buFont typeface="Arial"/>
              <a:buChar char="•"/>
            </a:pPr>
            <a:r>
              <a:rPr lang="en-US" sz="2000" b="1" dirty="0" smtClean="0"/>
              <a:t>Score</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Get more points than your         opponent.</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Be the first player to reach a      particular number of points.</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game ends after a certain amount of time and the best        score wins.</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r>
              <a:rPr lang="en-US" sz="2000" b="1" dirty="0" smtClean="0"/>
              <a:t>Capture/Destroy</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Eliminate all of your opponent’s pieces from the game such as    in chess and </a:t>
            </a:r>
            <a:r>
              <a:rPr lang="en-US" sz="1800" dirty="0" smtClean="0">
                <a:solidFill>
                  <a:srgbClr val="C00000"/>
                </a:solidFill>
                <a:latin typeface="Arial" panose="020B0604020202020204" pitchFamily="34" charset="0"/>
                <a:cs typeface="Arial" panose="020B0604020202020204" pitchFamily="34" charset="0"/>
              </a:rPr>
              <a:t>Stratego</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409" y="2276872"/>
            <a:ext cx="3519391" cy="3312368"/>
          </a:xfrm>
          <a:prstGeom prst="rect">
            <a:avLst/>
          </a:prstGeom>
        </p:spPr>
      </p:pic>
    </p:spTree>
    <p:extLst>
      <p:ext uri="{BB962C8B-B14F-4D97-AF65-F5344CB8AC3E}">
        <p14:creationId xmlns:p14="http://schemas.microsoft.com/office/powerpoint/2010/main" val="3483954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Objectives </a:t>
            </a:r>
            <a:r>
              <a:rPr lang="en-US" dirty="0"/>
              <a:t>determine whether a player has advanced or won a game</a:t>
            </a:r>
            <a:r>
              <a:rPr lang="en-US" dirty="0" smtClean="0"/>
              <a:t>.</a:t>
            </a:r>
            <a:endParaRPr lang="en-US" dirty="0"/>
          </a:p>
        </p:txBody>
      </p:sp>
      <p:sp>
        <p:nvSpPr>
          <p:cNvPr id="7" name="Content Placeholder 6"/>
          <p:cNvSpPr>
            <a:spLocks noGrp="1"/>
          </p:cNvSpPr>
          <p:nvPr>
            <p:ph idx="10"/>
          </p:nvPr>
        </p:nvSpPr>
        <p:spPr>
          <a:xfrm>
            <a:off x="179512" y="2060848"/>
            <a:ext cx="4752528" cy="4536503"/>
          </a:xfrm>
        </p:spPr>
        <p:txBody>
          <a:bodyPr/>
          <a:lstStyle/>
          <a:p>
            <a:pPr marL="285750" indent="-285750">
              <a:spcAft>
                <a:spcPts val="1000"/>
              </a:spcAft>
              <a:buFont typeface="Arial"/>
              <a:buChar char="•"/>
            </a:pPr>
            <a:r>
              <a:rPr lang="en-US" sz="2000" b="1" dirty="0"/>
              <a:t>Collection</a:t>
            </a:r>
          </a:p>
          <a:p>
            <a:pPr marL="1028700" lvl="1">
              <a:spcAft>
                <a:spcPts val="1000"/>
              </a:spcAft>
              <a:buFont typeface="Wingdings" panose="05000000000000000000" pitchFamily="2" charset="2"/>
              <a:buChar char="Ø"/>
            </a:pPr>
            <a:r>
              <a:rPr lang="en-US" sz="1800" dirty="0">
                <a:solidFill>
                  <a:schemeClr val="tx1">
                    <a:lumMod val="75000"/>
                    <a:lumOff val="25000"/>
                  </a:schemeClr>
                </a:solidFill>
                <a:latin typeface="Arial" panose="020B0604020202020204" pitchFamily="34" charset="0"/>
                <a:cs typeface="Arial" panose="020B0604020202020204" pitchFamily="34" charset="0"/>
              </a:rPr>
              <a:t>The card game rummy involves collecting sets of cards to win</a:t>
            </a:r>
          </a:p>
          <a:p>
            <a:pPr marL="1028700" lvl="1">
              <a:spcAft>
                <a:spcPts val="1000"/>
              </a:spcAft>
              <a:buFont typeface="Wingdings" panose="05000000000000000000" pitchFamily="2" charset="2"/>
              <a:buChar char="Ø"/>
            </a:pPr>
            <a:r>
              <a:rPr lang="en-US" sz="1800" dirty="0">
                <a:solidFill>
                  <a:schemeClr val="tx1">
                    <a:lumMod val="75000"/>
                    <a:lumOff val="25000"/>
                  </a:schemeClr>
                </a:solidFill>
                <a:latin typeface="Arial" panose="020B0604020202020204" pitchFamily="34" charset="0"/>
                <a:cs typeface="Arial" panose="020B0604020202020204" pitchFamily="34" charset="0"/>
              </a:rPr>
              <a:t>Many electronic games require the player to collect a certain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number </a:t>
            </a:r>
            <a:r>
              <a:rPr lang="en-US" sz="1800" dirty="0">
                <a:solidFill>
                  <a:schemeClr val="tx1">
                    <a:lumMod val="75000"/>
                    <a:lumOff val="25000"/>
                  </a:schemeClr>
                </a:solidFill>
                <a:latin typeface="Arial" panose="020B0604020202020204" pitchFamily="34" charset="0"/>
                <a:cs typeface="Arial" panose="020B0604020202020204" pitchFamily="34" charset="0"/>
              </a:rPr>
              <a:t>of objects scattered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throughout </a:t>
            </a:r>
            <a:r>
              <a:rPr lang="en-US" sz="1800" dirty="0">
                <a:solidFill>
                  <a:schemeClr val="tx1">
                    <a:lumMod val="75000"/>
                    <a:lumOff val="25000"/>
                  </a:schemeClr>
                </a:solidFill>
                <a:latin typeface="Arial" panose="020B0604020202020204" pitchFamily="34" charset="0"/>
                <a:cs typeface="Arial" panose="020B0604020202020204" pitchFamily="34" charset="0"/>
              </a:rPr>
              <a:t>the levels.</a:t>
            </a:r>
          </a:p>
          <a:p>
            <a:pPr marL="285750" indent="-285750">
              <a:spcAft>
                <a:spcPts val="1000"/>
              </a:spcAft>
              <a:buFont typeface="Arial"/>
              <a:buChar char="•"/>
            </a:pPr>
            <a:r>
              <a:rPr lang="en-US" sz="2000" b="1" dirty="0" smtClean="0"/>
              <a:t>Solve</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board game </a:t>
            </a:r>
            <a:r>
              <a:rPr lang="en-US" sz="1800" dirty="0" smtClean="0">
                <a:solidFill>
                  <a:srgbClr val="C00000"/>
                </a:solidFill>
                <a:latin typeface="Arial" panose="020B0604020202020204" pitchFamily="34" charset="0"/>
                <a:cs typeface="Arial" panose="020B0604020202020204" pitchFamily="34" charset="0"/>
              </a:rPr>
              <a:t>Clue</a:t>
            </a:r>
            <a:r>
              <a:rPr lang="en-US" sz="1800" dirty="0" smtClean="0">
                <a:solidFill>
                  <a:schemeClr val="tx1">
                    <a:lumMod val="75000"/>
                    <a:lumOff val="25000"/>
                  </a:schemeClr>
                </a:solidFill>
                <a:latin typeface="Arial" panose="020B0604020202020204" pitchFamily="34" charset="0"/>
                <a:cs typeface="Arial" panose="020B0604020202020204" pitchFamily="34" charset="0"/>
              </a:rPr>
              <a:t> is an      example of a game where the  objective is to solve a puzzle.</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14" y="2563737"/>
            <a:ext cx="3665786" cy="3665786"/>
          </a:xfrm>
          <a:prstGeom prst="rect">
            <a:avLst/>
          </a:prstGeom>
        </p:spPr>
      </p:pic>
    </p:spTree>
    <p:extLst>
      <p:ext uri="{BB962C8B-B14F-4D97-AF65-F5344CB8AC3E}">
        <p14:creationId xmlns:p14="http://schemas.microsoft.com/office/powerpoint/2010/main" val="175747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Objectives </a:t>
            </a:r>
            <a:r>
              <a:rPr lang="en-US" dirty="0"/>
              <a:t>determine whether a player has advanced or won a game</a:t>
            </a:r>
            <a:r>
              <a:rPr lang="en-US" dirty="0" smtClean="0"/>
              <a:t>.</a:t>
            </a:r>
            <a:endParaRPr lang="en-US" dirty="0"/>
          </a:p>
        </p:txBody>
      </p:sp>
      <p:sp>
        <p:nvSpPr>
          <p:cNvPr id="7" name="Content Placeholder 6"/>
          <p:cNvSpPr>
            <a:spLocks noGrp="1"/>
          </p:cNvSpPr>
          <p:nvPr>
            <p:ph idx="10"/>
          </p:nvPr>
        </p:nvSpPr>
        <p:spPr>
          <a:xfrm>
            <a:off x="179512" y="2060848"/>
            <a:ext cx="5040560" cy="4536503"/>
          </a:xfrm>
        </p:spPr>
        <p:txBody>
          <a:bodyPr/>
          <a:lstStyle/>
          <a:p>
            <a:pPr marL="285750" indent="-285750">
              <a:spcAft>
                <a:spcPts val="1000"/>
              </a:spcAft>
              <a:buFont typeface="Arial"/>
              <a:buChar char="•"/>
            </a:pPr>
            <a:r>
              <a:rPr lang="en-US" sz="2000" b="1" dirty="0" smtClean="0"/>
              <a:t>Chase/Race/Escape</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Any game where you are running  toward or away from something.</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Candy land is a race to the finish.</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Playground tag is another             example.</a:t>
            </a:r>
          </a:p>
          <a:p>
            <a:pPr marL="285750" indent="-285750">
              <a:spcAft>
                <a:spcPts val="1000"/>
              </a:spcAft>
              <a:buFont typeface="Arial"/>
              <a:buChar char="•"/>
            </a:pPr>
            <a:r>
              <a:rPr lang="en-US" sz="2000" b="1" dirty="0"/>
              <a:t>Spatial </a:t>
            </a:r>
            <a:r>
              <a:rPr lang="en-US" sz="2000" b="1" dirty="0" smtClean="0"/>
              <a:t>Alignment</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Games involve the positioning of  elements as an objective such as  tic-tac-toe or </a:t>
            </a:r>
            <a:r>
              <a:rPr lang="en-US" sz="1800" dirty="0" smtClean="0">
                <a:solidFill>
                  <a:srgbClr val="C00000"/>
                </a:solidFill>
                <a:latin typeface="Arial" panose="020B0604020202020204" pitchFamily="34" charset="0"/>
                <a:cs typeface="Arial" panose="020B0604020202020204" pitchFamily="34" charset="0"/>
              </a:rPr>
              <a:t>Tetris</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553" y="2574758"/>
            <a:ext cx="3302496" cy="3302496"/>
          </a:xfrm>
          <a:prstGeom prst="rect">
            <a:avLst/>
          </a:prstGeom>
        </p:spPr>
      </p:pic>
    </p:spTree>
    <p:extLst>
      <p:ext uri="{BB962C8B-B14F-4D97-AF65-F5344CB8AC3E}">
        <p14:creationId xmlns:p14="http://schemas.microsoft.com/office/powerpoint/2010/main" val="125799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Objectives </a:t>
            </a:r>
            <a:r>
              <a:rPr lang="en-US" dirty="0"/>
              <a:t>determine whether a player has advanced or won a game</a:t>
            </a:r>
            <a:r>
              <a:rPr lang="en-US" dirty="0" smtClean="0"/>
              <a:t>.</a:t>
            </a:r>
            <a:endParaRPr lang="en-US" dirty="0"/>
          </a:p>
        </p:txBody>
      </p:sp>
      <p:sp>
        <p:nvSpPr>
          <p:cNvPr id="7" name="Content Placeholder 6"/>
          <p:cNvSpPr>
            <a:spLocks noGrp="1"/>
          </p:cNvSpPr>
          <p:nvPr>
            <p:ph idx="10"/>
          </p:nvPr>
        </p:nvSpPr>
        <p:spPr>
          <a:xfrm>
            <a:off x="179512" y="2060848"/>
            <a:ext cx="4824536" cy="4536503"/>
          </a:xfrm>
        </p:spPr>
        <p:txBody>
          <a:bodyPr/>
          <a:lstStyle/>
          <a:p>
            <a:pPr marL="285750" indent="-285750">
              <a:spcAft>
                <a:spcPts val="1000"/>
              </a:spcAft>
              <a:buFont typeface="Arial"/>
              <a:buChar char="•"/>
            </a:pPr>
            <a:r>
              <a:rPr lang="en-US" sz="2000" b="1" dirty="0" smtClean="0"/>
              <a:t>Build</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Players use resources to build   structures or assets such as     </a:t>
            </a:r>
            <a:r>
              <a:rPr lang="en-US" sz="1800" dirty="0" smtClean="0">
                <a:solidFill>
                  <a:srgbClr val="C00000"/>
                </a:solidFill>
                <a:latin typeface="Arial" panose="020B0604020202020204" pitchFamily="34" charset="0"/>
                <a:cs typeface="Arial" panose="020B0604020202020204" pitchFamily="34" charset="0"/>
              </a:rPr>
              <a:t>SimCity</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r>
              <a:rPr lang="en-US" sz="2000" b="1" dirty="0" smtClean="0"/>
              <a:t>Avoiding </a:t>
            </a:r>
            <a:r>
              <a:rPr lang="en-US" sz="2000" b="1" dirty="0"/>
              <a:t>a </a:t>
            </a:r>
            <a:r>
              <a:rPr lang="en-US" sz="2000" b="1" dirty="0" smtClean="0"/>
              <a:t>Loss</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Some games end when one      player performs an act that is     forbidden by the rules.</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Examples include </a:t>
            </a:r>
            <a:r>
              <a:rPr lang="en-US" sz="1800" dirty="0" smtClean="0">
                <a:solidFill>
                  <a:srgbClr val="C00000"/>
                </a:solidFill>
                <a:latin typeface="Arial" panose="020B0604020202020204" pitchFamily="34" charset="0"/>
                <a:cs typeface="Arial" panose="020B0604020202020204" pitchFamily="34" charset="0"/>
              </a:rPr>
              <a:t>Twister</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and   </a:t>
            </a:r>
            <a:r>
              <a:rPr lang="en-US" sz="1800" dirty="0" smtClean="0">
                <a:solidFill>
                  <a:srgbClr val="C00000"/>
                </a:solidFill>
                <a:latin typeface="Arial" panose="020B0604020202020204" pitchFamily="34" charset="0"/>
                <a:cs typeface="Arial" panose="020B0604020202020204" pitchFamily="34" charset="0"/>
              </a:rPr>
              <a:t>Jenga</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a:spcAft>
                <a:spcPts val="1000"/>
              </a:spcAft>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054258"/>
            <a:ext cx="3635896" cy="20451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221088"/>
            <a:ext cx="2245597" cy="248896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4437112"/>
            <a:ext cx="1800200" cy="1800200"/>
          </a:xfrm>
          <a:prstGeom prst="rect">
            <a:avLst/>
          </a:prstGeom>
        </p:spPr>
      </p:pic>
    </p:spTree>
    <p:extLst>
      <p:ext uri="{BB962C8B-B14F-4D97-AF65-F5344CB8AC3E}">
        <p14:creationId xmlns:p14="http://schemas.microsoft.com/office/powerpoint/2010/main" val="311584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p:txBody>
          <a:bodyPr/>
          <a:lstStyle/>
          <a:p>
            <a:r>
              <a:rPr lang="en-US" dirty="0" smtClean="0"/>
              <a:t>Objectives </a:t>
            </a:r>
            <a:r>
              <a:rPr lang="en-US" dirty="0"/>
              <a:t>determine whether a player has advanced or won a game</a:t>
            </a:r>
            <a:r>
              <a:rPr lang="en-US" dirty="0" smtClean="0"/>
              <a:t>.</a:t>
            </a:r>
            <a:endParaRPr lang="en-US" dirty="0"/>
          </a:p>
        </p:txBody>
      </p:sp>
      <p:sp>
        <p:nvSpPr>
          <p:cNvPr id="7" name="Content Placeholder 6"/>
          <p:cNvSpPr>
            <a:spLocks noGrp="1"/>
          </p:cNvSpPr>
          <p:nvPr>
            <p:ph idx="10"/>
          </p:nvPr>
        </p:nvSpPr>
        <p:spPr>
          <a:xfrm>
            <a:off x="179512" y="2060848"/>
            <a:ext cx="4752528" cy="4536503"/>
          </a:xfrm>
        </p:spPr>
        <p:txBody>
          <a:bodyPr/>
          <a:lstStyle/>
          <a:p>
            <a:pPr marL="285750" indent="-285750">
              <a:spcAft>
                <a:spcPts val="1000"/>
              </a:spcAft>
              <a:buFont typeface="Arial"/>
              <a:buChar char="•"/>
            </a:pPr>
            <a:r>
              <a:rPr lang="en-US" sz="2000" b="1" dirty="0" smtClean="0"/>
              <a:t>Advance </a:t>
            </a:r>
            <a:r>
              <a:rPr lang="en-US" sz="2000" b="1" dirty="0"/>
              <a:t>the </a:t>
            </a:r>
            <a:r>
              <a:rPr lang="en-US" sz="2000" b="1" dirty="0" smtClean="0"/>
              <a:t>Story</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Sometimes the objective of a   game is just to continue a         storyline and see what happens next to the characters.</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This is common in role-playing games.</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r>
              <a:rPr lang="en-US" sz="2000" b="1" dirty="0" smtClean="0"/>
              <a:t>Explore</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Game worlds like the </a:t>
            </a:r>
            <a:r>
              <a:rPr lang="en-US" sz="1800" dirty="0" smtClean="0">
                <a:solidFill>
                  <a:srgbClr val="C00000"/>
                </a:solidFill>
                <a:latin typeface="Arial" panose="020B0604020202020204" pitchFamily="34" charset="0"/>
                <a:cs typeface="Arial" panose="020B0604020202020204" pitchFamily="34" charset="0"/>
              </a:rPr>
              <a:t>Legend of Zelda </a:t>
            </a:r>
            <a:r>
              <a:rPr lang="en-US" sz="1800" dirty="0" smtClean="0">
                <a:solidFill>
                  <a:schemeClr val="tx1">
                    <a:lumMod val="75000"/>
                    <a:lumOff val="25000"/>
                  </a:schemeClr>
                </a:solidFill>
                <a:latin typeface="Arial" panose="020B0604020202020204" pitchFamily="34" charset="0"/>
                <a:cs typeface="Arial" panose="020B0604020202020204" pitchFamily="34" charset="0"/>
              </a:rPr>
              <a:t>series encourage players to travel around the world and  discover new characters and    places.</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288433"/>
            <a:ext cx="3708687" cy="21252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4509120"/>
            <a:ext cx="3703268" cy="1944216"/>
          </a:xfrm>
          <a:prstGeom prst="rect">
            <a:avLst/>
          </a:prstGeom>
        </p:spPr>
      </p:pic>
    </p:spTree>
    <p:extLst>
      <p:ext uri="{BB962C8B-B14F-4D97-AF65-F5344CB8AC3E}">
        <p14:creationId xmlns:p14="http://schemas.microsoft.com/office/powerpoint/2010/main" val="4604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a:xfrm>
            <a:off x="457200" y="1268760"/>
            <a:ext cx="8229600" cy="460648"/>
          </a:xfrm>
        </p:spPr>
        <p:txBody>
          <a:bodyPr/>
          <a:lstStyle/>
          <a:p>
            <a:r>
              <a:rPr lang="en-US" sz="2400" dirty="0" smtClean="0"/>
              <a:t>Rules</a:t>
            </a:r>
            <a:endParaRPr lang="en-US" sz="2400" dirty="0"/>
          </a:p>
        </p:txBody>
      </p:sp>
      <p:sp>
        <p:nvSpPr>
          <p:cNvPr id="7" name="Content Placeholder 6"/>
          <p:cNvSpPr>
            <a:spLocks noGrp="1"/>
          </p:cNvSpPr>
          <p:nvPr>
            <p:ph idx="10"/>
          </p:nvPr>
        </p:nvSpPr>
        <p:spPr>
          <a:xfrm>
            <a:off x="179512" y="1729408"/>
            <a:ext cx="4536504" cy="5011960"/>
          </a:xfrm>
        </p:spPr>
        <p:txBody>
          <a:bodyPr/>
          <a:lstStyle/>
          <a:p>
            <a:endParaRPr lang="en-US" sz="1800" dirty="0" smtClean="0"/>
          </a:p>
          <a:p>
            <a:pPr marL="285750" indent="-285750">
              <a:spcAft>
                <a:spcPts val="1000"/>
              </a:spcAft>
              <a:buFont typeface="Arial"/>
              <a:buChar char="•"/>
            </a:pPr>
            <a:r>
              <a:rPr lang="en-US" sz="2000" dirty="0"/>
              <a:t>There are three categories of </a:t>
            </a:r>
            <a:r>
              <a:rPr lang="en-US" sz="2000" dirty="0" smtClean="0"/>
              <a:t>     rules </a:t>
            </a:r>
            <a:r>
              <a:rPr lang="en-US" sz="2000" dirty="0"/>
              <a:t>in a game.</a:t>
            </a:r>
          </a:p>
          <a:p>
            <a:pPr marL="1200150" lvl="1" indent="-457200">
              <a:spcAft>
                <a:spcPts val="1000"/>
              </a:spcAft>
              <a:buFont typeface="+mj-lt"/>
              <a:buAutoNum type="arabicPeriod"/>
            </a:pPr>
            <a:r>
              <a:rPr lang="en-US" sz="1800" dirty="0">
                <a:solidFill>
                  <a:schemeClr val="tx1">
                    <a:lumMod val="75000"/>
                    <a:lumOff val="25000"/>
                  </a:schemeClr>
                </a:solidFill>
                <a:latin typeface="Arial" panose="020B0604020202020204" pitchFamily="34" charset="0"/>
                <a:cs typeface="Arial" panose="020B0604020202020204" pitchFamily="34" charset="0"/>
              </a:rPr>
              <a:t>Setup: Things you do </a:t>
            </a:r>
            <a:r>
              <a:rPr lang="en-US" sz="1800" dirty="0" smtClean="0">
                <a:solidFill>
                  <a:schemeClr val="tx1">
                    <a:lumMod val="75000"/>
                    <a:lumOff val="25000"/>
                  </a:schemeClr>
                </a:solidFill>
                <a:latin typeface="Arial" panose="020B0604020202020204" pitchFamily="34" charset="0"/>
                <a:cs typeface="Arial" panose="020B0604020202020204" pitchFamily="34" charset="0"/>
              </a:rPr>
              <a:t>once </a:t>
            </a:r>
            <a:r>
              <a:rPr lang="en-US" sz="1800" dirty="0">
                <a:solidFill>
                  <a:schemeClr val="tx1">
                    <a:lumMod val="75000"/>
                    <a:lumOff val="25000"/>
                  </a:schemeClr>
                </a:solidFill>
                <a:latin typeface="Arial" panose="020B0604020202020204" pitchFamily="34" charset="0"/>
                <a:cs typeface="Arial" panose="020B0604020202020204" pitchFamily="34" charset="0"/>
              </a:rPr>
              <a:t>at the beginning of the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game</a:t>
            </a:r>
            <a:r>
              <a:rPr lang="en-US" sz="1800" dirty="0">
                <a:solidFill>
                  <a:schemeClr val="tx1">
                    <a:lumMod val="75000"/>
                    <a:lumOff val="25000"/>
                  </a:schemeClr>
                </a:solidFill>
                <a:latin typeface="Arial" panose="020B0604020202020204" pitchFamily="34" charset="0"/>
                <a:cs typeface="Arial" panose="020B0604020202020204" pitchFamily="34" charset="0"/>
              </a:rPr>
              <a:t>.</a:t>
            </a:r>
          </a:p>
          <a:p>
            <a:pPr marL="1200150" lvl="1" indent="-457200">
              <a:spcAft>
                <a:spcPts val="1000"/>
              </a:spcAft>
              <a:buFont typeface="+mj-lt"/>
              <a:buAutoNum type="arabicPeriod"/>
            </a:pPr>
            <a:r>
              <a:rPr lang="en-US" sz="1800" dirty="0">
                <a:solidFill>
                  <a:schemeClr val="tx1">
                    <a:lumMod val="75000"/>
                    <a:lumOff val="25000"/>
                  </a:schemeClr>
                </a:solidFill>
                <a:latin typeface="Arial" panose="020B0604020202020204" pitchFamily="34" charset="0"/>
                <a:cs typeface="Arial" panose="020B0604020202020204" pitchFamily="34" charset="0"/>
              </a:rPr>
              <a:t>Progression of Play: What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happens during </a:t>
            </a:r>
            <a:r>
              <a:rPr lang="en-US" sz="1800" dirty="0">
                <a:solidFill>
                  <a:schemeClr val="tx1">
                    <a:lumMod val="75000"/>
                    <a:lumOff val="25000"/>
                  </a:schemeClr>
                </a:solidFill>
                <a:latin typeface="Arial" panose="020B0604020202020204" pitchFamily="34" charset="0"/>
                <a:cs typeface="Arial" panose="020B0604020202020204" pitchFamily="34" charset="0"/>
              </a:rPr>
              <a:t>the game.</a:t>
            </a:r>
          </a:p>
          <a:p>
            <a:pPr marL="1200150" lvl="1" indent="-457200">
              <a:spcAft>
                <a:spcPts val="1000"/>
              </a:spcAft>
              <a:buFont typeface="+mj-lt"/>
              <a:buAutoNum type="arabicPeriod"/>
            </a:pPr>
            <a:r>
              <a:rPr lang="en-US" sz="1800" dirty="0">
                <a:solidFill>
                  <a:schemeClr val="tx1">
                    <a:lumMod val="75000"/>
                    <a:lumOff val="25000"/>
                  </a:schemeClr>
                </a:solidFill>
                <a:latin typeface="Arial" panose="020B0604020202020204" pitchFamily="34" charset="0"/>
                <a:cs typeface="Arial" panose="020B0604020202020204" pitchFamily="34" charset="0"/>
              </a:rPr>
              <a:t>Resolution: The conditions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in </a:t>
            </a:r>
            <a:r>
              <a:rPr lang="en-US" sz="1800" dirty="0">
                <a:solidFill>
                  <a:schemeClr val="tx1">
                    <a:lumMod val="75000"/>
                    <a:lumOff val="25000"/>
                  </a:schemeClr>
                </a:solidFill>
                <a:latin typeface="Arial" panose="020B0604020202020204" pitchFamily="34" charset="0"/>
                <a:cs typeface="Arial" panose="020B0604020202020204" pitchFamily="34" charset="0"/>
              </a:rPr>
              <a:t>which the game ends and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how </a:t>
            </a:r>
            <a:r>
              <a:rPr lang="en-US" sz="1800" dirty="0">
                <a:solidFill>
                  <a:schemeClr val="tx1">
                    <a:lumMod val="75000"/>
                    <a:lumOff val="25000"/>
                  </a:schemeClr>
                </a:solidFill>
                <a:latin typeface="Arial" panose="020B0604020202020204" pitchFamily="34" charset="0"/>
                <a:cs typeface="Arial" panose="020B0604020202020204" pitchFamily="34" charset="0"/>
              </a:rPr>
              <a:t>an outcome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is </a:t>
            </a:r>
            <a:r>
              <a:rPr lang="en-US" sz="1800" dirty="0">
                <a:solidFill>
                  <a:schemeClr val="tx1">
                    <a:lumMod val="75000"/>
                    <a:lumOff val="25000"/>
                  </a:schemeClr>
                </a:solidFill>
                <a:latin typeface="Arial" panose="020B0604020202020204" pitchFamily="34" charset="0"/>
                <a:cs typeface="Arial" panose="020B0604020202020204" pitchFamily="34" charset="0"/>
              </a:rPr>
              <a:t>determined.</a:t>
            </a:r>
          </a:p>
          <a:p>
            <a:pPr marL="285750" indent="-285750">
              <a:spcAft>
                <a:spcPts val="1000"/>
              </a:spcAft>
              <a:buFont typeface="Arial"/>
              <a:buChar char="•"/>
            </a:pP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3800599"/>
            <a:ext cx="3384376" cy="2538282"/>
          </a:xfrm>
          <a:prstGeom prst="rect">
            <a:avLst/>
          </a:prstGeom>
        </p:spPr>
      </p:pic>
      <p:pic>
        <p:nvPicPr>
          <p:cNvPr id="9" name="Picture 8"/>
          <p:cNvPicPr>
            <a:picLocks noChangeAspect="1"/>
          </p:cNvPicPr>
          <p:nvPr/>
        </p:nvPicPr>
        <p:blipFill>
          <a:blip r:embed="rId4"/>
          <a:stretch>
            <a:fillRect/>
          </a:stretch>
        </p:blipFill>
        <p:spPr>
          <a:xfrm>
            <a:off x="5062047" y="1254886"/>
            <a:ext cx="3602360" cy="2467963"/>
          </a:xfrm>
          <a:prstGeom prst="rect">
            <a:avLst/>
          </a:prstGeom>
        </p:spPr>
      </p:pic>
    </p:spTree>
    <p:extLst>
      <p:ext uri="{BB962C8B-B14F-4D97-AF65-F5344CB8AC3E}">
        <p14:creationId xmlns:p14="http://schemas.microsoft.com/office/powerpoint/2010/main" val="32506566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a:xfrm>
            <a:off x="416957" y="1268760"/>
            <a:ext cx="8229600" cy="460648"/>
          </a:xfrm>
        </p:spPr>
        <p:txBody>
          <a:bodyPr/>
          <a:lstStyle/>
          <a:p>
            <a:r>
              <a:rPr lang="en-US" sz="2400" dirty="0" smtClean="0"/>
              <a:t>Resources</a:t>
            </a:r>
            <a:endParaRPr lang="en-US" sz="2400" dirty="0"/>
          </a:p>
        </p:txBody>
      </p:sp>
      <p:sp>
        <p:nvSpPr>
          <p:cNvPr id="7" name="Content Placeholder 6"/>
          <p:cNvSpPr>
            <a:spLocks noGrp="1"/>
          </p:cNvSpPr>
          <p:nvPr>
            <p:ph idx="10"/>
          </p:nvPr>
        </p:nvSpPr>
        <p:spPr>
          <a:xfrm>
            <a:off x="107504" y="1729408"/>
            <a:ext cx="8229600" cy="5128592"/>
          </a:xfrm>
        </p:spPr>
        <p:txBody>
          <a:bodyPr/>
          <a:lstStyle/>
          <a:p>
            <a:pPr marL="285750" indent="-285750">
              <a:spcAft>
                <a:spcPts val="1000"/>
              </a:spcAft>
              <a:buFont typeface="Arial"/>
              <a:buChar char="•"/>
            </a:pPr>
            <a:r>
              <a:rPr lang="en-US" sz="2000" dirty="0" smtClean="0"/>
              <a:t>Resources are all the things directly under a player’s control that  can be used as the game advances.</a:t>
            </a:r>
          </a:p>
          <a:p>
            <a:pPr marL="285750" indent="-285750">
              <a:spcAft>
                <a:spcPts val="1000"/>
              </a:spcAft>
              <a:buFont typeface="Arial"/>
              <a:buChar char="•"/>
            </a:pPr>
            <a:r>
              <a:rPr lang="en-US" sz="2000" dirty="0" smtClean="0"/>
              <a:t>Examples include:</a:t>
            </a:r>
            <a:endParaRPr lang="en-US" sz="2000" dirty="0"/>
          </a:p>
          <a:p>
            <a:pPr marL="1200150" lvl="1" indent="-457200">
              <a:spcAft>
                <a:spcPts val="1000"/>
              </a:spcAft>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Pieces in chess.</a:t>
            </a:r>
          </a:p>
          <a:p>
            <a:pPr marL="1200150" lvl="1" indent="-457200">
              <a:spcAft>
                <a:spcPts val="1000"/>
              </a:spcAft>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Money in </a:t>
            </a:r>
            <a:r>
              <a:rPr lang="en-US" sz="2000" dirty="0" smtClean="0">
                <a:solidFill>
                  <a:srgbClr val="C00000"/>
                </a:solidFill>
                <a:latin typeface="Arial" panose="020B0604020202020204" pitchFamily="34" charset="0"/>
                <a:cs typeface="Arial" panose="020B0604020202020204" pitchFamily="34" charset="0"/>
              </a:rPr>
              <a:t>Monopoly</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p>
          <a:p>
            <a:pPr marL="1200150" lvl="1" indent="-457200">
              <a:spcAft>
                <a:spcPts val="1000"/>
              </a:spcAft>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Territory in </a:t>
            </a:r>
            <a:r>
              <a:rPr lang="en-US" sz="2000" dirty="0" smtClean="0">
                <a:solidFill>
                  <a:srgbClr val="C00000"/>
                </a:solidFill>
                <a:latin typeface="Arial" panose="020B0604020202020204" pitchFamily="34" charset="0"/>
                <a:cs typeface="Arial" panose="020B0604020202020204" pitchFamily="34" charset="0"/>
              </a:rPr>
              <a:t>Risk</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200150" lvl="1" indent="-457200">
              <a:spcAft>
                <a:spcPts val="1000"/>
              </a:spcAft>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Known information (the suspects you have eliminated in  </a:t>
            </a:r>
            <a:r>
              <a:rPr lang="en-US" sz="2000" dirty="0" smtClean="0">
                <a:solidFill>
                  <a:srgbClr val="C00000"/>
                </a:solidFill>
                <a:latin typeface="Arial" panose="020B0604020202020204" pitchFamily="34" charset="0"/>
                <a:cs typeface="Arial" panose="020B0604020202020204" pitchFamily="34" charset="0"/>
              </a:rPr>
              <a:t>Clue</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200150" lvl="1" indent="-457200">
              <a:spcAft>
                <a:spcPts val="1000"/>
              </a:spcAft>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Objects that can be picked up in electronic games             (weapons, coins, power-ups).</a:t>
            </a:r>
            <a:endParaRPr lang="en-US" sz="1800" dirty="0"/>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4" name="Picture 3"/>
          <p:cNvPicPr>
            <a:picLocks noChangeAspect="1"/>
          </p:cNvPicPr>
          <p:nvPr/>
        </p:nvPicPr>
        <p:blipFill>
          <a:blip r:embed="rId3"/>
          <a:stretch>
            <a:fillRect/>
          </a:stretch>
        </p:blipFill>
        <p:spPr>
          <a:xfrm>
            <a:off x="4572000" y="2492896"/>
            <a:ext cx="3414350" cy="1920572"/>
          </a:xfrm>
          <a:prstGeom prst="rect">
            <a:avLst/>
          </a:prstGeom>
        </p:spPr>
      </p:pic>
    </p:spTree>
    <p:extLst>
      <p:ext uri="{BB962C8B-B14F-4D97-AF65-F5344CB8AC3E}">
        <p14:creationId xmlns:p14="http://schemas.microsoft.com/office/powerpoint/2010/main" val="2207602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 1a</a:t>
            </a:r>
            <a:endParaRPr lang="en-US" dirty="0"/>
          </a:p>
        </p:txBody>
      </p:sp>
      <p:sp>
        <p:nvSpPr>
          <p:cNvPr id="6" name="Content Placeholder 5"/>
          <p:cNvSpPr>
            <a:spLocks noGrp="1"/>
          </p:cNvSpPr>
          <p:nvPr>
            <p:ph idx="1"/>
          </p:nvPr>
        </p:nvSpPr>
        <p:spPr>
          <a:xfrm>
            <a:off x="457200" y="1268760"/>
            <a:ext cx="8229600" cy="460648"/>
          </a:xfrm>
        </p:spPr>
        <p:txBody>
          <a:bodyPr/>
          <a:lstStyle/>
          <a:p>
            <a:r>
              <a:rPr lang="en-US" sz="2400" dirty="0" smtClean="0"/>
              <a:t>Theme</a:t>
            </a:r>
            <a:endParaRPr lang="en-US" sz="2400" dirty="0"/>
          </a:p>
        </p:txBody>
      </p:sp>
      <p:sp>
        <p:nvSpPr>
          <p:cNvPr id="7" name="Content Placeholder 6"/>
          <p:cNvSpPr>
            <a:spLocks noGrp="1"/>
          </p:cNvSpPr>
          <p:nvPr>
            <p:ph idx="10"/>
          </p:nvPr>
        </p:nvSpPr>
        <p:spPr>
          <a:xfrm>
            <a:off x="179512" y="1729408"/>
            <a:ext cx="5184576" cy="5128592"/>
          </a:xfrm>
        </p:spPr>
        <p:txBody>
          <a:bodyPr/>
          <a:lstStyle/>
          <a:p>
            <a:pPr marL="342900" indent="-342900">
              <a:buFont typeface="Arial" panose="020B0604020202020204" pitchFamily="34" charset="0"/>
              <a:buChar char="•"/>
            </a:pPr>
            <a:r>
              <a:rPr lang="en-US" sz="2000" dirty="0" smtClean="0"/>
              <a:t>Themes </a:t>
            </a:r>
            <a:r>
              <a:rPr lang="en-US" sz="2000" dirty="0"/>
              <a:t>include a game’s setting, </a:t>
            </a:r>
            <a:r>
              <a:rPr lang="en-US" sz="2000" dirty="0" smtClean="0"/>
              <a:t>      story </a:t>
            </a:r>
            <a:r>
              <a:rPr lang="en-US" sz="2000" dirty="0"/>
              <a:t>and/or characters.  </a:t>
            </a:r>
            <a:endParaRPr lang="en-US" sz="2000" dirty="0" smtClean="0"/>
          </a:p>
          <a:p>
            <a:pPr marL="342900" indent="-342900">
              <a:buFont typeface="Arial" panose="020B0604020202020204" pitchFamily="34" charset="0"/>
              <a:buChar char="•"/>
            </a:pPr>
            <a:r>
              <a:rPr lang="en-US" sz="2000" dirty="0" smtClean="0"/>
              <a:t>They </a:t>
            </a:r>
            <a:r>
              <a:rPr lang="en-US" sz="2000" dirty="0"/>
              <a:t>answer the question, “What is </a:t>
            </a:r>
            <a:r>
              <a:rPr lang="en-US" sz="2000" dirty="0" smtClean="0"/>
              <a:t>    this </a:t>
            </a:r>
            <a:r>
              <a:rPr lang="en-US" sz="2000" dirty="0"/>
              <a:t>game about</a:t>
            </a:r>
            <a:r>
              <a:rPr lang="en-US" sz="2000" dirty="0" smtClean="0"/>
              <a:t>?” </a:t>
            </a:r>
          </a:p>
          <a:p>
            <a:pPr marL="342900" indent="-342900">
              <a:buFont typeface="Arial" panose="020B0604020202020204" pitchFamily="34" charset="0"/>
              <a:buChar char="•"/>
            </a:pPr>
            <a:r>
              <a:rPr lang="en-US" sz="2000" dirty="0" smtClean="0"/>
              <a:t>Not </a:t>
            </a:r>
            <a:r>
              <a:rPr lang="en-US" sz="2000" dirty="0"/>
              <a:t>every game has a theme, but a </a:t>
            </a:r>
            <a:r>
              <a:rPr lang="en-US" sz="2000" dirty="0" smtClean="0"/>
              <a:t>    theme can:</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Help </a:t>
            </a:r>
            <a:r>
              <a:rPr lang="en-US" sz="1800" dirty="0">
                <a:solidFill>
                  <a:schemeClr val="tx1">
                    <a:lumMod val="75000"/>
                    <a:lumOff val="25000"/>
                  </a:schemeClr>
                </a:solidFill>
                <a:latin typeface="Arial" panose="020B0604020202020204" pitchFamily="34" charset="0"/>
                <a:cs typeface="Arial" panose="020B0604020202020204" pitchFamily="34" charset="0"/>
              </a:rPr>
              <a:t>players become more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engaged</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Make </a:t>
            </a:r>
            <a:r>
              <a:rPr lang="en-US" sz="1800" dirty="0">
                <a:solidFill>
                  <a:schemeClr val="tx1">
                    <a:lumMod val="75000"/>
                    <a:lumOff val="25000"/>
                  </a:schemeClr>
                </a:solidFill>
                <a:latin typeface="Arial" panose="020B0604020202020204" pitchFamily="34" charset="0"/>
                <a:cs typeface="Arial" panose="020B0604020202020204" pitchFamily="34" charset="0"/>
              </a:rPr>
              <a:t>a game easier to </a:t>
            </a:r>
            <a:r>
              <a:rPr lang="en-US" sz="1800" dirty="0" smtClean="0">
                <a:solidFill>
                  <a:schemeClr val="tx1">
                    <a:lumMod val="75000"/>
                    <a:lumOff val="25000"/>
                  </a:schemeClr>
                </a:solidFill>
                <a:latin typeface="Arial" panose="020B0604020202020204" pitchFamily="34" charset="0"/>
                <a:cs typeface="Arial" panose="020B0604020202020204" pitchFamily="34" charset="0"/>
              </a:rPr>
              <a:t>learn.</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Tell </a:t>
            </a:r>
            <a:r>
              <a:rPr lang="en-US" sz="1800" dirty="0">
                <a:solidFill>
                  <a:schemeClr val="tx1">
                    <a:lumMod val="75000"/>
                    <a:lumOff val="25000"/>
                  </a:schemeClr>
                </a:solidFill>
                <a:latin typeface="Arial" panose="020B0604020202020204" pitchFamily="34" charset="0"/>
                <a:cs typeface="Arial" panose="020B0604020202020204" pitchFamily="34" charset="0"/>
              </a:rPr>
              <a:t>a compelling </a:t>
            </a:r>
            <a:r>
              <a:rPr lang="en-US" sz="1800" dirty="0" smtClean="0">
                <a:solidFill>
                  <a:schemeClr val="tx1">
                    <a:lumMod val="75000"/>
                    <a:lumOff val="25000"/>
                  </a:schemeClr>
                </a:solidFill>
                <a:latin typeface="Arial" panose="020B0604020202020204" pitchFamily="34" charset="0"/>
                <a:cs typeface="Arial" panose="020B0604020202020204" pitchFamily="34" charset="0"/>
              </a:rPr>
              <a:t>story.</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endParaRPr lang="en-US" sz="1800" dirty="0"/>
          </a:p>
          <a:p>
            <a:endParaRPr lang="en-US" sz="1800"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4" name="Picture 3"/>
          <p:cNvPicPr>
            <a:picLocks noChangeAspect="1"/>
          </p:cNvPicPr>
          <p:nvPr/>
        </p:nvPicPr>
        <p:blipFill>
          <a:blip r:embed="rId3"/>
          <a:stretch>
            <a:fillRect/>
          </a:stretch>
        </p:blipFill>
        <p:spPr>
          <a:xfrm>
            <a:off x="5513192" y="1729408"/>
            <a:ext cx="3431282" cy="3431282"/>
          </a:xfrm>
          <a:prstGeom prst="rect">
            <a:avLst/>
          </a:prstGeom>
        </p:spPr>
      </p:pic>
    </p:spTree>
    <p:extLst>
      <p:ext uri="{BB962C8B-B14F-4D97-AF65-F5344CB8AC3E}">
        <p14:creationId xmlns:p14="http://schemas.microsoft.com/office/powerpoint/2010/main" val="892327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p:txBody>
          <a:bodyPr/>
          <a:lstStyle/>
          <a:p>
            <a:r>
              <a:rPr lang="en-US" dirty="0" smtClean="0"/>
              <a:t>Now that you have learned about the different parts of games:</a:t>
            </a:r>
            <a:endParaRPr lang="en-US" dirty="0"/>
          </a:p>
        </p:txBody>
      </p:sp>
      <p:sp>
        <p:nvSpPr>
          <p:cNvPr id="4" name="Content Placeholder 3"/>
          <p:cNvSpPr>
            <a:spLocks noGrp="1"/>
          </p:cNvSpPr>
          <p:nvPr>
            <p:ph idx="10"/>
          </p:nvPr>
        </p:nvSpPr>
        <p:spPr/>
        <p:txBody>
          <a:bodyPr/>
          <a:lstStyle/>
          <a:p>
            <a:r>
              <a:rPr lang="en-US" altLang="en-US" sz="1800" dirty="0"/>
              <a:t>Analyze four games you have played, each from a different medium. Identify the medium, player format, objectives, rules, resources, and theme (if </a:t>
            </a:r>
            <a:r>
              <a:rPr lang="en-US" altLang="en-US" sz="1800" dirty="0" smtClean="0"/>
              <a:t>          relevant</a:t>
            </a:r>
            <a:r>
              <a:rPr lang="en-US" altLang="en-US" sz="1800" dirty="0"/>
              <a:t>). Discuss with your counselor the play experience, what you </a:t>
            </a:r>
            <a:r>
              <a:rPr lang="en-US" altLang="en-US" sz="1800" dirty="0" smtClean="0"/>
              <a:t>enjoy   </a:t>
            </a:r>
            <a:r>
              <a:rPr lang="en-US" altLang="en-US" sz="1800" dirty="0"/>
              <a:t>in each game, and what you dislike. Make a chart to compare and contrast </a:t>
            </a:r>
            <a:r>
              <a:rPr lang="en-US" altLang="en-US" sz="1800" dirty="0" smtClean="0"/>
              <a:t>  the </a:t>
            </a:r>
            <a:r>
              <a:rPr lang="en-US" altLang="en-US" sz="1800" dirty="0"/>
              <a:t>games. </a:t>
            </a:r>
          </a:p>
          <a:p>
            <a:endParaRPr lang="en-US"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spTree>
    <p:extLst>
      <p:ext uri="{BB962C8B-B14F-4D97-AF65-F5344CB8AC3E}">
        <p14:creationId xmlns:p14="http://schemas.microsoft.com/office/powerpoint/2010/main" val="2948907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Game Design Requirements</a:t>
            </a:r>
            <a:endParaRPr lang="en-US" dirty="0"/>
          </a:p>
        </p:txBody>
      </p:sp>
      <p:sp>
        <p:nvSpPr>
          <p:cNvPr id="9" name="Content Placeholder 8"/>
          <p:cNvSpPr>
            <a:spLocks noGrp="1"/>
          </p:cNvSpPr>
          <p:nvPr>
            <p:ph idx="10"/>
          </p:nvPr>
        </p:nvSpPr>
        <p:spPr>
          <a:xfrm>
            <a:off x="179512" y="1268760"/>
            <a:ext cx="8517632" cy="4608512"/>
          </a:xfrm>
        </p:spPr>
        <p:txBody>
          <a:bodyPr/>
          <a:lstStyle/>
          <a:p>
            <a:pPr marL="457200" lvl="0" indent="-457200" eaLnBrk="0" fontAlgn="base" latinLnBrk="0" hangingPunct="0">
              <a:spcBef>
                <a:spcPct val="0"/>
              </a:spcBef>
              <a:spcAft>
                <a:spcPct val="0"/>
              </a:spcAft>
              <a:buFont typeface="+mj-lt"/>
              <a:buAutoNum type="arabicPeriod"/>
            </a:pPr>
            <a:r>
              <a:rPr lang="en-US" altLang="en-US" sz="2000" dirty="0" smtClean="0"/>
              <a:t>Do </a:t>
            </a:r>
            <a:r>
              <a:rPr lang="en-US" altLang="en-US" sz="2000" dirty="0"/>
              <a:t>the following:</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Analyze four games you have played, each from a different medium. Identify the medium, player format, objectives, rules, resources, and theme (if relevant). Discuss with your counselor the play experience, what you enjoy in each game, and what you dislike. Make a chart to compare and contrast the games. </a:t>
            </a:r>
          </a:p>
          <a:p>
            <a:pPr marL="914400" lvl="1" indent="-457200" eaLnBrk="0" fontAlgn="base" latinLnBrk="0" hangingPunct="0">
              <a:spcBef>
                <a:spcPct val="0"/>
              </a:spcBef>
              <a:spcAft>
                <a:spcPct val="0"/>
              </a:spcAft>
              <a:buFont typeface="+mj-lt"/>
              <a:buAutoNum type="alphaLcPeriod"/>
            </a:pPr>
            <a:r>
              <a:rPr lang="en-US" altLang="en-US" sz="2000" dirty="0">
                <a:solidFill>
                  <a:srgbClr val="C00000"/>
                </a:solidFill>
                <a:latin typeface="Arial" panose="020B0604020202020204" pitchFamily="34" charset="0"/>
              </a:rPr>
              <a:t>Describe four types of play value and provide an example of a game built around each concept. Discuss other reasons people play games. </a:t>
            </a:r>
          </a:p>
          <a:p>
            <a:endParaRPr lang="en-US" sz="2000"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24056" y="5517232"/>
            <a:ext cx="1419031" cy="1340768"/>
          </a:xfrm>
          <a:prstGeom prst="rect">
            <a:avLst/>
          </a:prstGeom>
        </p:spPr>
      </p:pic>
    </p:spTree>
    <p:extLst>
      <p:ext uri="{BB962C8B-B14F-4D97-AF65-F5344CB8AC3E}">
        <p14:creationId xmlns:p14="http://schemas.microsoft.com/office/powerpoint/2010/main" val="925738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smtClean="0"/>
              <a:t>Game Design Requirements</a:t>
            </a:r>
            <a:endParaRPr lang="en-US" dirty="0"/>
          </a:p>
        </p:txBody>
      </p:sp>
      <p:sp>
        <p:nvSpPr>
          <p:cNvPr id="2" name="Content Placeholder 1"/>
          <p:cNvSpPr>
            <a:spLocks noGrp="1"/>
          </p:cNvSpPr>
          <p:nvPr>
            <p:ph idx="10"/>
          </p:nvPr>
        </p:nvSpPr>
        <p:spPr>
          <a:xfrm>
            <a:off x="1619672" y="1529408"/>
            <a:ext cx="7200800" cy="5328592"/>
          </a:xfrm>
        </p:spPr>
        <p:txBody>
          <a:bodyPr/>
          <a:lstStyle/>
          <a:p>
            <a:pPr marL="228600" lvl="0" indent="-228600" eaLnBrk="0" fontAlgn="base" latinLnBrk="0" hangingPunct="0">
              <a:spcBef>
                <a:spcPct val="0"/>
              </a:spcBef>
              <a:spcAft>
                <a:spcPct val="0"/>
              </a:spcAft>
              <a:buFont typeface="+mj-lt"/>
              <a:buAutoNum type="arabicPeriod" startAt="3"/>
            </a:pPr>
            <a:r>
              <a:rPr lang="en-US" altLang="en-US" sz="2000" dirty="0">
                <a:latin typeface="Arial" panose="020B0604020202020204" pitchFamily="34" charset="0"/>
                <a:cs typeface="Arial" panose="020B0604020202020204" pitchFamily="34" charset="0"/>
              </a:rPr>
              <a:t>Define the term </a:t>
            </a:r>
            <a:r>
              <a:rPr lang="en-US" altLang="en-US" sz="2000" i="1" dirty="0">
                <a:latin typeface="Arial" panose="020B0604020202020204" pitchFamily="34" charset="0"/>
                <a:cs typeface="Arial" panose="020B0604020202020204" pitchFamily="34" charset="0"/>
              </a:rPr>
              <a:t>intellectual property.</a:t>
            </a:r>
            <a:r>
              <a:rPr lang="en-US" altLang="en-US" sz="2000" dirty="0">
                <a:latin typeface="Arial" panose="020B0604020202020204" pitchFamily="34" charset="0"/>
                <a:cs typeface="Arial" panose="020B0604020202020204" pitchFamily="34" charset="0"/>
              </a:rPr>
              <a:t> Describe the types of intellectual property associated with the game design industry. Describe how intellectual property is protected and why protection is necessary. Define and give an example of a licensed property. </a:t>
            </a:r>
          </a:p>
          <a:p>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1546541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1b</a:t>
            </a:r>
            <a:endParaRPr lang="en-US" dirty="0"/>
          </a:p>
        </p:txBody>
      </p:sp>
      <p:sp>
        <p:nvSpPr>
          <p:cNvPr id="3" name="Content Placeholder 2"/>
          <p:cNvSpPr>
            <a:spLocks noGrp="1"/>
          </p:cNvSpPr>
          <p:nvPr>
            <p:ph idx="1"/>
          </p:nvPr>
        </p:nvSpPr>
        <p:spPr>
          <a:xfrm>
            <a:off x="457200" y="1340768"/>
            <a:ext cx="8229600" cy="720081"/>
          </a:xfrm>
        </p:spPr>
        <p:txBody>
          <a:bodyPr/>
          <a:lstStyle/>
          <a:p>
            <a:r>
              <a:rPr lang="en-US" sz="2400" dirty="0" smtClean="0"/>
              <a:t>Play Value refers to the reasons that a player chooses to    play a particular game.</a:t>
            </a:r>
            <a:endParaRPr lang="en-US" sz="2400" dirty="0"/>
          </a:p>
        </p:txBody>
      </p:sp>
      <p:sp>
        <p:nvSpPr>
          <p:cNvPr id="4" name="Content Placeholder 3"/>
          <p:cNvSpPr>
            <a:spLocks noGrp="1"/>
          </p:cNvSpPr>
          <p:nvPr>
            <p:ph idx="10"/>
          </p:nvPr>
        </p:nvSpPr>
        <p:spPr>
          <a:xfrm>
            <a:off x="179512" y="2276872"/>
            <a:ext cx="8229600" cy="3600400"/>
          </a:xfrm>
        </p:spPr>
        <p:txBody>
          <a:bodyPr/>
          <a:lstStyle/>
          <a:p>
            <a:pPr marL="342900" indent="-342900">
              <a:buFont typeface="Arial" panose="020B0604020202020204" pitchFamily="34" charset="0"/>
              <a:buChar char="•"/>
            </a:pPr>
            <a:r>
              <a:rPr lang="en-US" sz="2000" dirty="0" smtClean="0"/>
              <a:t>Game experiences can be rated on 5 areas of play value:</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Novelty</a:t>
            </a:r>
            <a:r>
              <a:rPr lang="en-US" sz="1800" dirty="0">
                <a:solidFill>
                  <a:schemeClr val="tx1">
                    <a:lumMod val="75000"/>
                    <a:lumOff val="25000"/>
                  </a:schemeClr>
                </a:solidFill>
                <a:latin typeface="Arial" panose="020B0604020202020204" pitchFamily="34" charset="0"/>
                <a:cs typeface="Arial" panose="020B0604020202020204" pitchFamily="34" charset="0"/>
              </a:rPr>
              <a:t>: Imaginative, new or unexpected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experiences.</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Challenge</a:t>
            </a:r>
            <a:r>
              <a:rPr lang="en-US" sz="1800" dirty="0">
                <a:solidFill>
                  <a:schemeClr val="tx1">
                    <a:lumMod val="75000"/>
                    <a:lumOff val="25000"/>
                  </a:schemeClr>
                </a:solidFill>
                <a:latin typeface="Arial" panose="020B0604020202020204" pitchFamily="34" charset="0"/>
                <a:cs typeface="Arial" panose="020B0604020202020204" pitchFamily="34" charset="0"/>
              </a:rPr>
              <a:t>: Tasks that must be practiced and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mastered.</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Stimulation</a:t>
            </a:r>
            <a:r>
              <a:rPr lang="en-US" sz="1800" dirty="0">
                <a:solidFill>
                  <a:schemeClr val="tx1">
                    <a:lumMod val="75000"/>
                    <a:lumOff val="25000"/>
                  </a:schemeClr>
                </a:solidFill>
                <a:latin typeface="Arial" panose="020B0604020202020204" pitchFamily="34" charset="0"/>
                <a:cs typeface="Arial" panose="020B0604020202020204" pitchFamily="34" charset="0"/>
              </a:rPr>
              <a:t>: The emotional excitement of </a:t>
            </a:r>
            <a:r>
              <a:rPr lang="en-US" sz="1800" dirty="0" smtClean="0">
                <a:solidFill>
                  <a:schemeClr val="tx1">
                    <a:lumMod val="75000"/>
                    <a:lumOff val="25000"/>
                  </a:schemeClr>
                </a:solidFill>
                <a:latin typeface="Arial" panose="020B0604020202020204" pitchFamily="34" charset="0"/>
                <a:cs typeface="Arial" panose="020B0604020202020204" pitchFamily="34" charset="0"/>
              </a:rPr>
              <a:t>play.</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Harmony</a:t>
            </a:r>
            <a:r>
              <a:rPr lang="en-US" sz="1800" dirty="0">
                <a:solidFill>
                  <a:schemeClr val="tx1">
                    <a:lumMod val="75000"/>
                    <a:lumOff val="25000"/>
                  </a:schemeClr>
                </a:solidFill>
                <a:latin typeface="Arial" panose="020B0604020202020204" pitchFamily="34" charset="0"/>
                <a:cs typeface="Arial" panose="020B0604020202020204" pitchFamily="34" charset="0"/>
              </a:rPr>
              <a:t>: Player-to-player </a:t>
            </a:r>
            <a:r>
              <a:rPr lang="en-US" sz="1800" dirty="0" smtClean="0">
                <a:solidFill>
                  <a:schemeClr val="tx1">
                    <a:lumMod val="75000"/>
                    <a:lumOff val="25000"/>
                  </a:schemeClr>
                </a:solidFill>
                <a:latin typeface="Arial" panose="020B0604020202020204" pitchFamily="34" charset="0"/>
                <a:cs typeface="Arial" panose="020B0604020202020204" pitchFamily="34" charset="0"/>
              </a:rPr>
              <a:t>interaction.</a:t>
            </a:r>
          </a:p>
          <a:p>
            <a:pPr marL="1085850" lvl="1" indent="-342900">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Threat</a:t>
            </a:r>
            <a:r>
              <a:rPr lang="en-US" sz="1800" dirty="0">
                <a:solidFill>
                  <a:schemeClr val="tx1">
                    <a:lumMod val="75000"/>
                    <a:lumOff val="25000"/>
                  </a:schemeClr>
                </a:solidFill>
                <a:latin typeface="Arial" panose="020B0604020202020204" pitchFamily="34" charset="0"/>
                <a:cs typeface="Arial" panose="020B0604020202020204" pitchFamily="34" charset="0"/>
              </a:rPr>
              <a:t>: Tension, danger, and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humiliation.</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smtClean="0"/>
              <a:t>Most games incorporate multiple types of play value.</a:t>
            </a:r>
          </a:p>
          <a:p>
            <a:pPr marL="1028700" lvl="1">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Basketball involves novelty (playing against different teams), challenge (mastering skills such as shooting and dribbling), stimulation (a fast pace), harmony (cooperating with your team), and threat (playing against a good team).</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endParaRPr lang="en-US"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spTree>
    <p:extLst>
      <p:ext uri="{BB962C8B-B14F-4D97-AF65-F5344CB8AC3E}">
        <p14:creationId xmlns:p14="http://schemas.microsoft.com/office/powerpoint/2010/main" val="37326432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1b</a:t>
            </a:r>
            <a:endParaRPr lang="en-US" dirty="0"/>
          </a:p>
        </p:txBody>
      </p:sp>
      <p:sp>
        <p:nvSpPr>
          <p:cNvPr id="3" name="Content Placeholder 2"/>
          <p:cNvSpPr>
            <a:spLocks noGrp="1"/>
          </p:cNvSpPr>
          <p:nvPr>
            <p:ph idx="1"/>
          </p:nvPr>
        </p:nvSpPr>
        <p:spPr>
          <a:xfrm>
            <a:off x="457200" y="1340768"/>
            <a:ext cx="8229600" cy="720081"/>
          </a:xfrm>
        </p:spPr>
        <p:txBody>
          <a:bodyPr/>
          <a:lstStyle/>
          <a:p>
            <a:r>
              <a:rPr lang="en-US" sz="2400" dirty="0" smtClean="0"/>
              <a:t>Other reasons people play games:</a:t>
            </a:r>
            <a:endParaRPr lang="en-US" sz="2400" dirty="0"/>
          </a:p>
        </p:txBody>
      </p:sp>
      <p:sp>
        <p:nvSpPr>
          <p:cNvPr id="4" name="Content Placeholder 3"/>
          <p:cNvSpPr>
            <a:spLocks noGrp="1"/>
          </p:cNvSpPr>
          <p:nvPr>
            <p:ph idx="10"/>
          </p:nvPr>
        </p:nvSpPr>
        <p:spPr>
          <a:xfrm>
            <a:off x="179512" y="2276872"/>
            <a:ext cx="5040560" cy="3600400"/>
          </a:xfrm>
        </p:spPr>
        <p:txBody>
          <a:bodyPr/>
          <a:lstStyle/>
          <a:p>
            <a:pPr marL="342900" indent="-342900">
              <a:buFont typeface="Arial" panose="020B0604020202020204" pitchFamily="34" charset="0"/>
              <a:buChar char="•"/>
            </a:pPr>
            <a:r>
              <a:rPr lang="en-US" sz="2000" dirty="0" smtClean="0"/>
              <a:t>Help build and strengthen social ties.</a:t>
            </a:r>
          </a:p>
          <a:p>
            <a:pPr marL="342900"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Games can help start conversation.</a:t>
            </a:r>
          </a:p>
          <a:p>
            <a:pPr marL="342900" indent="-342900">
              <a:buFont typeface="Arial" panose="020B0604020202020204" pitchFamily="34" charset="0"/>
              <a:buChar char="•"/>
            </a:pPr>
            <a:r>
              <a:rPr lang="en-US" sz="2000" dirty="0" smtClean="0"/>
              <a:t>Competition helps motivate people to practice skills and think of different   ways to succeed.</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endParaRPr lang="en-US"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71641" cy="101253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0329" y="2276872"/>
            <a:ext cx="3606943" cy="3429000"/>
          </a:xfrm>
          <a:prstGeom prst="rect">
            <a:avLst/>
          </a:prstGeom>
        </p:spPr>
      </p:pic>
    </p:spTree>
    <p:extLst>
      <p:ext uri="{BB962C8B-B14F-4D97-AF65-F5344CB8AC3E}">
        <p14:creationId xmlns:p14="http://schemas.microsoft.com/office/powerpoint/2010/main" val="8896543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57200" y="1340768"/>
            <a:ext cx="8229600" cy="1080119"/>
          </a:xfrm>
        </p:spPr>
        <p:txBody>
          <a:bodyPr/>
          <a:lstStyle/>
          <a:p>
            <a:pPr marL="457200" indent="-457200">
              <a:buFont typeface="+mj-lt"/>
              <a:buAutoNum type="arabicPeriod" startAt="2"/>
            </a:pPr>
            <a:r>
              <a:rPr lang="en-US" altLang="en-US" dirty="0">
                <a:solidFill>
                  <a:srgbClr val="C00000"/>
                </a:solidFill>
              </a:rPr>
              <a:t>Discuss with your counselor five of the following 17 game design </a:t>
            </a:r>
            <a:r>
              <a:rPr lang="en-US" altLang="en-US" dirty="0" smtClean="0">
                <a:solidFill>
                  <a:srgbClr val="C00000"/>
                </a:solidFill>
              </a:rPr>
              <a:t>   terms</a:t>
            </a:r>
            <a:r>
              <a:rPr lang="en-US" altLang="en-US" dirty="0">
                <a:solidFill>
                  <a:srgbClr val="C00000"/>
                </a:solidFill>
              </a:rPr>
              <a:t>. For each term that you pick, describe how it relates to a </a:t>
            </a:r>
            <a:r>
              <a:rPr lang="en-US" altLang="en-US" dirty="0" smtClean="0">
                <a:solidFill>
                  <a:srgbClr val="C00000"/>
                </a:solidFill>
              </a:rPr>
              <a:t>      specific </a:t>
            </a:r>
            <a:r>
              <a:rPr lang="en-US" altLang="en-US" dirty="0">
                <a:solidFill>
                  <a:srgbClr val="C00000"/>
                </a:solidFill>
              </a:rPr>
              <a:t>game</a:t>
            </a:r>
            <a:r>
              <a:rPr lang="en-US" altLang="en-US" dirty="0" smtClean="0">
                <a:solidFill>
                  <a:srgbClr val="C00000"/>
                </a:solidFill>
              </a:rPr>
              <a:t>.</a:t>
            </a:r>
            <a:endParaRPr lang="en-US" altLang="en-US" dirty="0">
              <a:solidFill>
                <a:srgbClr val="C00000"/>
              </a:solidFill>
            </a:endParaRPr>
          </a:p>
        </p:txBody>
      </p:sp>
      <p:sp>
        <p:nvSpPr>
          <p:cNvPr id="2" name="Content Placeholder 1"/>
          <p:cNvSpPr>
            <a:spLocks noGrp="1"/>
          </p:cNvSpPr>
          <p:nvPr>
            <p:ph idx="10"/>
          </p:nvPr>
        </p:nvSpPr>
        <p:spPr>
          <a:xfrm>
            <a:off x="457200" y="2587401"/>
            <a:ext cx="8229600" cy="3600400"/>
          </a:xfrm>
        </p:spPr>
        <p:txBody>
          <a:bodyPr numCol="2"/>
          <a:lstStyle/>
          <a:p>
            <a:pPr marL="800100" lvl="1" indent="-342900" eaLnBrk="0" fontAlgn="base" latinLnBrk="0" hangingPunct="0">
              <a:spcBef>
                <a:spcPct val="0"/>
              </a:spcBef>
              <a:spcAft>
                <a:spcPct val="0"/>
              </a:spcAft>
              <a:buFont typeface="+mj-lt"/>
              <a:buAutoNum type="alphaLcPeriod"/>
            </a:pPr>
            <a:r>
              <a:rPr lang="en-US" altLang="en-US" sz="1800" dirty="0" smtClean="0">
                <a:solidFill>
                  <a:srgbClr val="C00000"/>
                </a:solidFill>
                <a:latin typeface="Arial" panose="020B0604020202020204" pitchFamily="34" charset="0"/>
              </a:rPr>
              <a:t>Thematic </a:t>
            </a:r>
            <a:r>
              <a:rPr lang="en-US" altLang="en-US" sz="1800" dirty="0">
                <a:solidFill>
                  <a:srgbClr val="C00000"/>
                </a:solidFill>
                <a:latin typeface="Arial" panose="020B0604020202020204" pitchFamily="34" charset="0"/>
              </a:rPr>
              <a:t>game elements: </a:t>
            </a:r>
          </a:p>
          <a:p>
            <a:pPr marL="1257300" lvl="2" indent="-342900" eaLnBrk="0" fontAlgn="base" latinLnBrk="0" hangingPunct="0">
              <a:spcBef>
                <a:spcPct val="0"/>
              </a:spcBef>
              <a:spcAft>
                <a:spcPct val="0"/>
              </a:spcAft>
              <a:buFont typeface="+mj-lt"/>
              <a:buAutoNum type="arabicPeriod"/>
            </a:pPr>
            <a:r>
              <a:rPr lang="en-US" altLang="en-US" sz="1800" dirty="0" smtClean="0">
                <a:solidFill>
                  <a:srgbClr val="C00000"/>
                </a:solidFill>
                <a:latin typeface="Arial" panose="020B0604020202020204" pitchFamily="34" charset="0"/>
              </a:rPr>
              <a:t>story </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smtClean="0">
                <a:solidFill>
                  <a:srgbClr val="C00000"/>
                </a:solidFill>
                <a:latin typeface="Arial" panose="020B0604020202020204" pitchFamily="34" charset="0"/>
              </a:rPr>
              <a:t>setting</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characters </a:t>
            </a:r>
          </a:p>
          <a:p>
            <a:pPr marL="800100" lvl="1" indent="-3429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Gameplay elements: </a:t>
            </a: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play </a:t>
            </a:r>
            <a:r>
              <a:rPr lang="en-US" altLang="en-US" sz="1800" dirty="0" smtClean="0">
                <a:solidFill>
                  <a:srgbClr val="C00000"/>
                </a:solidFill>
                <a:latin typeface="Arial" panose="020B0604020202020204" pitchFamily="34" charset="0"/>
              </a:rPr>
              <a:t>sequence </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level </a:t>
            </a:r>
            <a:r>
              <a:rPr lang="en-US" altLang="en-US" sz="1800" dirty="0" smtClean="0">
                <a:solidFill>
                  <a:srgbClr val="C00000"/>
                </a:solidFill>
                <a:latin typeface="Arial" panose="020B0604020202020204" pitchFamily="34" charset="0"/>
              </a:rPr>
              <a:t>design</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interface design </a:t>
            </a:r>
          </a:p>
          <a:p>
            <a:pPr marL="800100" lvl="1" indent="-342900" eaLnBrk="0" fontAlgn="base" latinLnBrk="0" hangingPunct="0">
              <a:spcBef>
                <a:spcPct val="0"/>
              </a:spcBef>
              <a:spcAft>
                <a:spcPct val="0"/>
              </a:spcAft>
              <a:buFont typeface="+mj-lt"/>
              <a:buAutoNum type="alphaLcPeriod" startAt="3"/>
            </a:pPr>
            <a:r>
              <a:rPr lang="en-US" altLang="en-US" sz="1800" dirty="0">
                <a:solidFill>
                  <a:srgbClr val="C00000"/>
                </a:solidFill>
                <a:latin typeface="Arial" panose="020B0604020202020204" pitchFamily="34" charset="0"/>
              </a:rPr>
              <a:t>Game analysis: </a:t>
            </a:r>
          </a:p>
          <a:p>
            <a:pPr marL="1257300" lvl="2" indent="-342900" eaLnBrk="0" fontAlgn="base" latinLnBrk="0" hangingPunct="0">
              <a:spcBef>
                <a:spcPct val="0"/>
              </a:spcBef>
              <a:spcAft>
                <a:spcPct val="0"/>
              </a:spcAft>
              <a:buFont typeface="+mj-lt"/>
              <a:buAutoNum type="arabicPeriod"/>
            </a:pPr>
            <a:r>
              <a:rPr lang="en-US" altLang="en-US" sz="1800" dirty="0" smtClean="0">
                <a:solidFill>
                  <a:srgbClr val="C00000"/>
                </a:solidFill>
                <a:latin typeface="Arial" panose="020B0604020202020204" pitchFamily="34" charset="0"/>
              </a:rPr>
              <a:t>difficulty </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smtClean="0">
                <a:solidFill>
                  <a:srgbClr val="C00000"/>
                </a:solidFill>
                <a:latin typeface="Arial" panose="020B0604020202020204" pitchFamily="34" charset="0"/>
              </a:rPr>
              <a:t>balance </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smtClean="0">
                <a:solidFill>
                  <a:srgbClr val="C00000"/>
                </a:solidFill>
                <a:latin typeface="Arial" panose="020B0604020202020204" pitchFamily="34" charset="0"/>
              </a:rPr>
              <a:t>depth</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smtClean="0">
                <a:solidFill>
                  <a:srgbClr val="C00000"/>
                </a:solidFill>
                <a:latin typeface="Arial" panose="020B0604020202020204" pitchFamily="34" charset="0"/>
              </a:rPr>
              <a:t>pace</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replay </a:t>
            </a:r>
            <a:r>
              <a:rPr lang="en-US" altLang="en-US" sz="1800" dirty="0" smtClean="0">
                <a:solidFill>
                  <a:srgbClr val="C00000"/>
                </a:solidFill>
                <a:latin typeface="Arial" panose="020B0604020202020204" pitchFamily="34" charset="0"/>
              </a:rPr>
              <a:t>value </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age appropriateness </a:t>
            </a:r>
          </a:p>
          <a:p>
            <a:pPr marL="800100" lvl="1" indent="-342900" eaLnBrk="0" fontAlgn="base" latinLnBrk="0" hangingPunct="0">
              <a:spcBef>
                <a:spcPct val="0"/>
              </a:spcBef>
              <a:spcAft>
                <a:spcPct val="0"/>
              </a:spcAft>
              <a:buFont typeface="+mj-lt"/>
              <a:buAutoNum type="alphaLcPeriod" startAt="3"/>
            </a:pPr>
            <a:r>
              <a:rPr lang="en-US" altLang="en-US" sz="1800" dirty="0">
                <a:solidFill>
                  <a:srgbClr val="C00000"/>
                </a:solidFill>
                <a:latin typeface="Arial" panose="020B0604020202020204" pitchFamily="34" charset="0"/>
              </a:rPr>
              <a:t>Related terms: </a:t>
            </a: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single-player vs. </a:t>
            </a:r>
            <a:r>
              <a:rPr lang="en-US" altLang="en-US" sz="1800" dirty="0" smtClean="0">
                <a:solidFill>
                  <a:srgbClr val="C00000"/>
                </a:solidFill>
                <a:latin typeface="Arial" panose="020B0604020202020204" pitchFamily="34" charset="0"/>
              </a:rPr>
              <a:t>multiplayer</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cooperative vs. </a:t>
            </a:r>
            <a:r>
              <a:rPr lang="en-US" altLang="en-US" sz="1800" dirty="0" smtClean="0">
                <a:solidFill>
                  <a:srgbClr val="C00000"/>
                </a:solidFill>
                <a:latin typeface="Arial" panose="020B0604020202020204" pitchFamily="34" charset="0"/>
              </a:rPr>
              <a:t>competitive</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turn-based vs. </a:t>
            </a:r>
            <a:r>
              <a:rPr lang="en-US" altLang="en-US" sz="1800" dirty="0" smtClean="0">
                <a:solidFill>
                  <a:srgbClr val="C00000"/>
                </a:solidFill>
                <a:latin typeface="Arial" panose="020B0604020202020204" pitchFamily="34" charset="0"/>
              </a:rPr>
              <a:t>real-time</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strategy vs. reflex vs. </a:t>
            </a:r>
            <a:r>
              <a:rPr lang="en-US" altLang="en-US" sz="1800" dirty="0" smtClean="0">
                <a:solidFill>
                  <a:srgbClr val="C00000"/>
                </a:solidFill>
                <a:latin typeface="Arial" panose="020B0604020202020204" pitchFamily="34" charset="0"/>
              </a:rPr>
              <a:t>chance</a:t>
            </a:r>
            <a:endParaRPr lang="en-US" altLang="en-US" sz="1800" dirty="0">
              <a:solidFill>
                <a:srgbClr val="C00000"/>
              </a:solidFill>
              <a:latin typeface="Arial" panose="020B0604020202020204" pitchFamily="34" charset="0"/>
            </a:endParaRPr>
          </a:p>
          <a:p>
            <a:pPr marL="1257300" lvl="2" indent="-342900" eaLnBrk="0" fontAlgn="base" latinLnBrk="0" hangingPunct="0">
              <a:spcBef>
                <a:spcPct val="0"/>
              </a:spcBef>
              <a:spcAft>
                <a:spcPct val="0"/>
              </a:spcAft>
              <a:buFont typeface="+mj-lt"/>
              <a:buAutoNum type="arabicPeriod"/>
            </a:pPr>
            <a:r>
              <a:rPr lang="en-US" altLang="en-US" sz="1800" dirty="0">
                <a:solidFill>
                  <a:srgbClr val="C00000"/>
                </a:solidFill>
                <a:latin typeface="Arial" panose="020B0604020202020204" pitchFamily="34" charset="0"/>
              </a:rPr>
              <a:t>abstract vs. thematic </a:t>
            </a:r>
          </a:p>
          <a:p>
            <a:endParaRPr lang="en-US" dirty="0"/>
          </a:p>
          <a:p>
            <a:endParaRPr lang="en-US" dirty="0"/>
          </a:p>
        </p:txBody>
      </p:sp>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spTree>
    <p:extLst>
      <p:ext uri="{BB962C8B-B14F-4D97-AF65-F5344CB8AC3E}">
        <p14:creationId xmlns:p14="http://schemas.microsoft.com/office/powerpoint/2010/main" val="2945232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p:txBody>
          <a:bodyPr/>
          <a:lstStyle/>
          <a:p>
            <a:r>
              <a:rPr lang="en-US" sz="2400" dirty="0" smtClean="0"/>
              <a:t>Thematic Game Elements</a:t>
            </a:r>
            <a:endParaRPr lang="en-US" sz="2400" dirty="0"/>
          </a:p>
        </p:txBody>
      </p:sp>
      <p:sp>
        <p:nvSpPr>
          <p:cNvPr id="4" name="Content Placeholder 3"/>
          <p:cNvSpPr>
            <a:spLocks noGrp="1"/>
          </p:cNvSpPr>
          <p:nvPr>
            <p:ph idx="10"/>
          </p:nvPr>
        </p:nvSpPr>
        <p:spPr>
          <a:xfrm>
            <a:off x="467544" y="2276872"/>
            <a:ext cx="8280920" cy="3600400"/>
          </a:xfrm>
        </p:spPr>
        <p:txBody>
          <a:bodyPr/>
          <a:lstStyle/>
          <a:p>
            <a:pPr marL="342900" indent="-342900">
              <a:buFont typeface="+mj-lt"/>
              <a:buAutoNum type="arabicPeriod"/>
            </a:pPr>
            <a:r>
              <a:rPr lang="en-US" sz="2000" b="1" dirty="0" smtClean="0"/>
              <a:t>Story:</a:t>
            </a:r>
          </a:p>
          <a:p>
            <a:pPr marL="1085850" lvl="1" indent="-3429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Narrative story or plot is created by the game designer.</a:t>
            </a:r>
          </a:p>
          <a:p>
            <a:pPr marL="1085850" lvl="1" indent="-3429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Player created stories tell what the player did during the game.</a:t>
            </a:r>
          </a:p>
          <a:p>
            <a:pPr marL="342900" indent="-342900">
              <a:buFont typeface="+mj-lt"/>
              <a:buAutoNum type="arabicPeriod"/>
            </a:pPr>
            <a:r>
              <a:rPr lang="en-US" sz="2000" b="1" dirty="0" smtClean="0"/>
              <a:t>Setting:</a:t>
            </a:r>
            <a:r>
              <a:rPr lang="en-US" sz="2000" dirty="0" smtClean="0"/>
              <a:t> The </a:t>
            </a:r>
            <a:r>
              <a:rPr lang="en-US" sz="2000" dirty="0"/>
              <a:t>fictional environment in which the game takes </a:t>
            </a:r>
            <a:r>
              <a:rPr lang="en-US" sz="2000" dirty="0" smtClean="0"/>
              <a:t>place.</a:t>
            </a:r>
          </a:p>
          <a:p>
            <a:pPr marL="342900" indent="-342900">
              <a:buFont typeface="+mj-lt"/>
              <a:buAutoNum type="arabicPeriod"/>
            </a:pPr>
            <a:r>
              <a:rPr lang="en-US" sz="2000" b="1" dirty="0" smtClean="0"/>
              <a:t>Characters:</a:t>
            </a:r>
            <a:r>
              <a:rPr lang="en-US" sz="2000" dirty="0" smtClean="0"/>
              <a:t> The </a:t>
            </a:r>
            <a:r>
              <a:rPr lang="en-US" sz="2000" dirty="0"/>
              <a:t>people or creatures that appear in a </a:t>
            </a:r>
            <a:r>
              <a:rPr lang="en-US" sz="2000" dirty="0" smtClean="0"/>
              <a:t>game.</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spTree>
    <p:extLst>
      <p:ext uri="{BB962C8B-B14F-4D97-AF65-F5344CB8AC3E}">
        <p14:creationId xmlns:p14="http://schemas.microsoft.com/office/powerpoint/2010/main" val="8435029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323528" y="1220934"/>
            <a:ext cx="8229600" cy="460648"/>
          </a:xfrm>
        </p:spPr>
        <p:txBody>
          <a:bodyPr/>
          <a:lstStyle/>
          <a:p>
            <a:r>
              <a:rPr lang="en-US" sz="2400" dirty="0" smtClean="0"/>
              <a:t>Gameplay Elements</a:t>
            </a:r>
            <a:endParaRPr lang="en-US" sz="2400" dirty="0"/>
          </a:p>
        </p:txBody>
      </p:sp>
      <p:sp>
        <p:nvSpPr>
          <p:cNvPr id="4" name="Content Placeholder 3"/>
          <p:cNvSpPr>
            <a:spLocks noGrp="1"/>
          </p:cNvSpPr>
          <p:nvPr>
            <p:ph idx="10"/>
          </p:nvPr>
        </p:nvSpPr>
        <p:spPr>
          <a:xfrm>
            <a:off x="35496" y="1681582"/>
            <a:ext cx="5328592" cy="4987778"/>
          </a:xfrm>
        </p:spPr>
        <p:txBody>
          <a:bodyPr/>
          <a:lstStyle/>
          <a:p>
            <a:pPr marL="342900" indent="-342900">
              <a:buFont typeface="+mj-lt"/>
              <a:buAutoNum type="arabicPeriod"/>
            </a:pPr>
            <a:r>
              <a:rPr lang="en-US" sz="2000" b="1" dirty="0"/>
              <a:t>Play Sequence: </a:t>
            </a:r>
            <a:r>
              <a:rPr lang="en-US" sz="2000" dirty="0"/>
              <a:t>The order in </a:t>
            </a:r>
            <a:r>
              <a:rPr lang="en-US" sz="2000" dirty="0" smtClean="0"/>
              <a:t>which       </a:t>
            </a:r>
            <a:r>
              <a:rPr lang="en-US" sz="2000" dirty="0"/>
              <a:t>players (or the game system) take </a:t>
            </a:r>
            <a:r>
              <a:rPr lang="en-US" sz="2000" dirty="0" smtClean="0"/>
              <a:t>       action </a:t>
            </a:r>
            <a:endParaRPr lang="en-US" sz="2000" dirty="0" smtClean="0"/>
          </a:p>
          <a:p>
            <a:pPr marL="342900" indent="-342900">
              <a:buFont typeface="+mj-lt"/>
              <a:buAutoNum type="arabicPeriod"/>
            </a:pPr>
            <a:r>
              <a:rPr lang="en-US" sz="2000" b="1" dirty="0"/>
              <a:t>Level Design: </a:t>
            </a:r>
            <a:r>
              <a:rPr lang="en-US" sz="2000" dirty="0"/>
              <a:t>Creation of the game </a:t>
            </a:r>
            <a:r>
              <a:rPr lang="en-US" sz="2000" dirty="0" smtClean="0"/>
              <a:t>     environment </a:t>
            </a:r>
          </a:p>
          <a:p>
            <a:pPr marL="1085850" lvl="1" indent="-3429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design of play space determines how and where the action occurs.</a:t>
            </a:r>
          </a:p>
          <a:p>
            <a:pPr marL="1485900" lvl="2" indent="-342900">
              <a:buFont typeface="+mj-lt"/>
              <a:buAutoNum type="arabicPeriod"/>
            </a:pPr>
            <a:r>
              <a:rPr lang="en-US" sz="1600" dirty="0" smtClean="0">
                <a:solidFill>
                  <a:schemeClr val="tx1">
                    <a:lumMod val="75000"/>
                    <a:lumOff val="25000"/>
                  </a:schemeClr>
                </a:solidFill>
                <a:latin typeface="Arial" panose="020B0604020202020204" pitchFamily="34" charset="0"/>
                <a:cs typeface="Arial" panose="020B0604020202020204" pitchFamily="34" charset="0"/>
              </a:rPr>
              <a:t>Example: 3-point line in basketball. If it is too close, players want to take   every shot from behind the line. If it   is too far, no one attempts 3-point     shots.</a:t>
            </a:r>
          </a:p>
          <a:p>
            <a:pPr marL="1085850" lvl="1" indent="-3429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play space should also help      players identify objectives and judge their progress toward the objectives.</a:t>
            </a:r>
          </a:p>
          <a:p>
            <a:pPr marL="1085850" lvl="1" indent="-342900">
              <a:buFont typeface="+mj-lt"/>
              <a:buAutoNum type="alphaL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mj-lt"/>
              <a:buAutoNum type="alphaL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509" y="1268760"/>
            <a:ext cx="3351979" cy="5410409"/>
          </a:xfrm>
          <a:prstGeom prst="rect">
            <a:avLst/>
          </a:prstGeom>
        </p:spPr>
      </p:pic>
    </p:spTree>
    <p:extLst>
      <p:ext uri="{BB962C8B-B14F-4D97-AF65-F5344CB8AC3E}">
        <p14:creationId xmlns:p14="http://schemas.microsoft.com/office/powerpoint/2010/main" val="19805767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251520" y="2060848"/>
            <a:ext cx="8229600" cy="460648"/>
          </a:xfrm>
        </p:spPr>
        <p:txBody>
          <a:bodyPr/>
          <a:lstStyle/>
          <a:p>
            <a:r>
              <a:rPr lang="en-US" sz="2400" dirty="0" smtClean="0"/>
              <a:t>Gameplay Elements</a:t>
            </a:r>
            <a:endParaRPr lang="en-US" sz="2400" dirty="0"/>
          </a:p>
        </p:txBody>
      </p:sp>
      <p:sp>
        <p:nvSpPr>
          <p:cNvPr id="4" name="Content Placeholder 3"/>
          <p:cNvSpPr>
            <a:spLocks noGrp="1"/>
          </p:cNvSpPr>
          <p:nvPr>
            <p:ph idx="10"/>
          </p:nvPr>
        </p:nvSpPr>
        <p:spPr>
          <a:xfrm>
            <a:off x="0" y="3573016"/>
            <a:ext cx="9036496" cy="3284984"/>
          </a:xfrm>
        </p:spPr>
        <p:txBody>
          <a:bodyPr/>
          <a:lstStyle/>
          <a:p>
            <a:pPr marL="457200" indent="-457200">
              <a:buFont typeface="+mj-lt"/>
              <a:buAutoNum type="arabicPeriod" startAt="3"/>
            </a:pPr>
            <a:r>
              <a:rPr lang="en-US" sz="2000" b="1" dirty="0" smtClean="0"/>
              <a:t>Interface </a:t>
            </a:r>
            <a:r>
              <a:rPr lang="en-US" sz="2000" b="1" dirty="0"/>
              <a:t>Design: </a:t>
            </a:r>
            <a:r>
              <a:rPr lang="en-US" sz="2000" dirty="0"/>
              <a:t>Creating </a:t>
            </a:r>
            <a:r>
              <a:rPr lang="en-US" sz="2000" dirty="0" smtClean="0"/>
              <a:t>effective methods </a:t>
            </a:r>
            <a:r>
              <a:rPr lang="en-US" sz="2000" dirty="0"/>
              <a:t>for communicating </a:t>
            </a:r>
            <a:r>
              <a:rPr lang="en-US" sz="2000" dirty="0" smtClean="0"/>
              <a:t>             information </a:t>
            </a:r>
            <a:r>
              <a:rPr lang="en-US" sz="2000" dirty="0"/>
              <a:t>between players and </a:t>
            </a:r>
            <a:r>
              <a:rPr lang="en-US" sz="2000" dirty="0" smtClean="0"/>
              <a:t>games</a:t>
            </a:r>
          </a:p>
          <a:p>
            <a:pPr marL="1200150" lvl="1"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Consider a deck of playing cards.</a:t>
            </a:r>
          </a:p>
          <a:p>
            <a:pPr marL="1200150" lvl="1"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One side has some sort of design that is the same for all cards so they  can be randomly mixed and their values hidden.</a:t>
            </a:r>
          </a:p>
          <a:p>
            <a:pPr marL="1200150" lvl="1"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other side has symbols, colors, and numbers to communicate           information to players.</a:t>
            </a:r>
          </a:p>
          <a:p>
            <a:pPr marL="1200150" lvl="1"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Electronic games use screens and button layouts.</a:t>
            </a:r>
          </a:p>
          <a:p>
            <a:pPr marL="1200150" lvl="1"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Rule sheets, glossaries, tutorials, and help sections are also parts of the interface.</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10" name="Picture 9"/>
          <p:cNvPicPr>
            <a:picLocks noChangeAspect="1"/>
          </p:cNvPicPr>
          <p:nvPr/>
        </p:nvPicPr>
        <p:blipFill rotWithShape="1">
          <a:blip r:embed="rId3"/>
          <a:srcRect b="16352"/>
          <a:stretch/>
        </p:blipFill>
        <p:spPr>
          <a:xfrm>
            <a:off x="3779911" y="-21096"/>
            <a:ext cx="5400035" cy="3594112"/>
          </a:xfrm>
          <a:prstGeom prst="rect">
            <a:avLst/>
          </a:prstGeom>
        </p:spPr>
      </p:pic>
    </p:spTree>
    <p:extLst>
      <p:ext uri="{BB962C8B-B14F-4D97-AF65-F5344CB8AC3E}">
        <p14:creationId xmlns:p14="http://schemas.microsoft.com/office/powerpoint/2010/main" val="2228236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251520" y="1220934"/>
            <a:ext cx="8229600" cy="460648"/>
          </a:xfrm>
        </p:spPr>
        <p:txBody>
          <a:bodyPr/>
          <a:lstStyle/>
          <a:p>
            <a:r>
              <a:rPr lang="en-US" sz="2400" dirty="0" smtClean="0"/>
              <a:t>Game Analysis</a:t>
            </a:r>
            <a:endParaRPr lang="en-US" sz="2400" dirty="0"/>
          </a:p>
        </p:txBody>
      </p:sp>
      <p:sp>
        <p:nvSpPr>
          <p:cNvPr id="4" name="Content Placeholder 3"/>
          <p:cNvSpPr>
            <a:spLocks noGrp="1"/>
          </p:cNvSpPr>
          <p:nvPr>
            <p:ph idx="10"/>
          </p:nvPr>
        </p:nvSpPr>
        <p:spPr>
          <a:xfrm>
            <a:off x="-11819" y="1816224"/>
            <a:ext cx="5159883" cy="4853136"/>
          </a:xfrm>
        </p:spPr>
        <p:txBody>
          <a:bodyPr/>
          <a:lstStyle/>
          <a:p>
            <a:pPr marL="457200" indent="-457200">
              <a:spcAft>
                <a:spcPts val="1000"/>
              </a:spcAft>
              <a:buFont typeface="+mj-lt"/>
              <a:buAutoNum type="arabicPeriod"/>
            </a:pPr>
            <a:r>
              <a:rPr lang="en-US" sz="2000" b="1" dirty="0"/>
              <a:t>Difficulty:</a:t>
            </a:r>
            <a:r>
              <a:rPr lang="en-US" sz="2000" dirty="0"/>
              <a:t> How easy or hard it is </a:t>
            </a:r>
            <a:r>
              <a:rPr lang="en-US" sz="2000" dirty="0" smtClean="0"/>
              <a:t>for a player to </a:t>
            </a:r>
            <a:r>
              <a:rPr lang="en-US" sz="2000" dirty="0"/>
              <a:t>complete the game </a:t>
            </a:r>
            <a:r>
              <a:rPr lang="en-US" sz="2000" dirty="0" smtClean="0"/>
              <a:t>         objectives.</a:t>
            </a:r>
          </a:p>
          <a:p>
            <a:pPr marL="457200" indent="-457200">
              <a:spcAft>
                <a:spcPts val="1000"/>
              </a:spcAft>
              <a:buFont typeface="+mj-lt"/>
              <a:buAutoNum type="arabicPeriod"/>
            </a:pPr>
            <a:r>
              <a:rPr lang="en-US" sz="2000" b="1" dirty="0" smtClean="0"/>
              <a:t>Balance</a:t>
            </a:r>
            <a:r>
              <a:rPr lang="en-US" sz="2000" b="1" dirty="0"/>
              <a:t>: </a:t>
            </a:r>
            <a:r>
              <a:rPr lang="en-US" sz="2000" dirty="0"/>
              <a:t>The relative strength of the different resources, mechanics, </a:t>
            </a:r>
            <a:r>
              <a:rPr lang="en-US" sz="2000" dirty="0" smtClean="0"/>
              <a:t>       objectives</a:t>
            </a:r>
            <a:r>
              <a:rPr lang="en-US" sz="2000" dirty="0"/>
              <a:t>, or starting </a:t>
            </a:r>
            <a:r>
              <a:rPr lang="en-US" sz="2000" dirty="0" smtClean="0"/>
              <a:t>states</a:t>
            </a:r>
            <a:r>
              <a:rPr lang="en-US" sz="2000" dirty="0" smtClean="0"/>
              <a:t>.</a:t>
            </a:r>
          </a:p>
          <a:p>
            <a:pPr marL="1200150" lvl="1" indent="-457200">
              <a:spcAft>
                <a:spcPts val="1000"/>
              </a:spcAft>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A balanced game does not give   an unequal advantage or             disadvantage to any player (rock-paper-scissors game)</a:t>
            </a:r>
          </a:p>
          <a:p>
            <a:pPr marL="1200150" lvl="1" indent="-457200">
              <a:spcAft>
                <a:spcPts val="1000"/>
              </a:spcAft>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If a player can choose between    two different paths, but one is      always better, then the choice is   not balanced.</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053488"/>
            <a:ext cx="3779657" cy="36158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561" y="1167845"/>
            <a:ext cx="3269438" cy="1839059"/>
          </a:xfrm>
          <a:prstGeom prst="rect">
            <a:avLst/>
          </a:prstGeom>
        </p:spPr>
      </p:pic>
    </p:spTree>
    <p:extLst>
      <p:ext uri="{BB962C8B-B14F-4D97-AF65-F5344CB8AC3E}">
        <p14:creationId xmlns:p14="http://schemas.microsoft.com/office/powerpoint/2010/main" val="3091420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57200" y="2204864"/>
            <a:ext cx="8229600" cy="460648"/>
          </a:xfrm>
        </p:spPr>
        <p:txBody>
          <a:bodyPr/>
          <a:lstStyle/>
          <a:p>
            <a:r>
              <a:rPr lang="en-US" sz="2400" dirty="0" smtClean="0"/>
              <a:t>Game Analysis</a:t>
            </a:r>
            <a:endParaRPr lang="en-US" sz="2400" dirty="0"/>
          </a:p>
        </p:txBody>
      </p:sp>
      <p:sp>
        <p:nvSpPr>
          <p:cNvPr id="4" name="Content Placeholder 3"/>
          <p:cNvSpPr>
            <a:spLocks noGrp="1"/>
          </p:cNvSpPr>
          <p:nvPr>
            <p:ph idx="10"/>
          </p:nvPr>
        </p:nvSpPr>
        <p:spPr>
          <a:xfrm>
            <a:off x="179512" y="3356992"/>
            <a:ext cx="8507288" cy="3312368"/>
          </a:xfrm>
        </p:spPr>
        <p:txBody>
          <a:bodyPr/>
          <a:lstStyle/>
          <a:p>
            <a:pPr marL="457200" indent="-457200">
              <a:spcAft>
                <a:spcPts val="1000"/>
              </a:spcAft>
              <a:buFont typeface="+mj-lt"/>
              <a:buAutoNum type="arabicPeriod" startAt="3"/>
            </a:pPr>
            <a:r>
              <a:rPr lang="en-US" sz="2000" b="1" dirty="0" smtClean="0"/>
              <a:t>Complexity</a:t>
            </a:r>
            <a:r>
              <a:rPr lang="en-US" sz="2000" b="1" dirty="0"/>
              <a:t>: </a:t>
            </a:r>
            <a:r>
              <a:rPr lang="en-US" sz="2000" dirty="0"/>
              <a:t>The number of rules or elements with which a </a:t>
            </a:r>
            <a:r>
              <a:rPr lang="en-US" sz="2000" dirty="0" smtClean="0"/>
              <a:t>player  </a:t>
            </a:r>
            <a:r>
              <a:rPr lang="en-US" sz="2000" dirty="0" smtClean="0"/>
              <a:t>interacts</a:t>
            </a:r>
            <a:r>
              <a:rPr lang="en-US" sz="2000" dirty="0" smtClean="0"/>
              <a:t>.</a:t>
            </a:r>
          </a:p>
          <a:p>
            <a:pPr marL="1200150" lvl="1" indent="-457200">
              <a:spcAft>
                <a:spcPts val="1000"/>
              </a:spcAft>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greater the complexity, the harder it is to learn how to play the game.</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spcAft>
                <a:spcPts val="1000"/>
              </a:spcAft>
              <a:buFont typeface="+mj-lt"/>
              <a:buAutoNum type="arabicPeriod" startAt="3"/>
            </a:pPr>
            <a:r>
              <a:rPr lang="en-US" sz="2000" b="1" dirty="0" smtClean="0"/>
              <a:t>Depth</a:t>
            </a:r>
            <a:r>
              <a:rPr lang="en-US" sz="2000" b="1" dirty="0"/>
              <a:t>: </a:t>
            </a:r>
            <a:r>
              <a:rPr lang="en-US" sz="2000" dirty="0"/>
              <a:t>The ability to find enjoyment in a game as one’s </a:t>
            </a:r>
            <a:r>
              <a:rPr lang="en-US" sz="2000" dirty="0" smtClean="0"/>
              <a:t>skill            improves.</a:t>
            </a:r>
          </a:p>
          <a:p>
            <a:pPr marL="1200150" lvl="1" indent="-457200">
              <a:spcAft>
                <a:spcPts val="1000"/>
              </a:spcAft>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Chess is a game that gets great depth from modest complexity</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0835" b="24823"/>
          <a:stretch/>
        </p:blipFill>
        <p:spPr>
          <a:xfrm>
            <a:off x="3347864" y="1340768"/>
            <a:ext cx="5168348" cy="1872208"/>
          </a:xfrm>
          <a:prstGeom prst="rect">
            <a:avLst/>
          </a:prstGeom>
        </p:spPr>
      </p:pic>
    </p:spTree>
    <p:extLst>
      <p:ext uri="{BB962C8B-B14F-4D97-AF65-F5344CB8AC3E}">
        <p14:creationId xmlns:p14="http://schemas.microsoft.com/office/powerpoint/2010/main" val="39194375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395536" y="1559270"/>
            <a:ext cx="8229600" cy="460648"/>
          </a:xfrm>
        </p:spPr>
        <p:txBody>
          <a:bodyPr/>
          <a:lstStyle/>
          <a:p>
            <a:r>
              <a:rPr lang="en-US" sz="2400" dirty="0" smtClean="0"/>
              <a:t>Game Analysis</a:t>
            </a:r>
            <a:endParaRPr lang="en-US" sz="2400" dirty="0"/>
          </a:p>
        </p:txBody>
      </p:sp>
      <p:sp>
        <p:nvSpPr>
          <p:cNvPr id="4" name="Content Placeholder 3"/>
          <p:cNvSpPr>
            <a:spLocks noGrp="1"/>
          </p:cNvSpPr>
          <p:nvPr>
            <p:ph idx="10"/>
          </p:nvPr>
        </p:nvSpPr>
        <p:spPr>
          <a:xfrm>
            <a:off x="107503" y="2276872"/>
            <a:ext cx="6888857" cy="3600400"/>
          </a:xfrm>
        </p:spPr>
        <p:txBody>
          <a:bodyPr/>
          <a:lstStyle/>
          <a:p>
            <a:pPr marL="457200" indent="-457200">
              <a:spcAft>
                <a:spcPts val="1000"/>
              </a:spcAft>
              <a:buFont typeface="+mj-lt"/>
              <a:buAutoNum type="arabicPeriod" startAt="5"/>
            </a:pPr>
            <a:r>
              <a:rPr lang="en-US" sz="2000" b="1" dirty="0"/>
              <a:t>Pace:</a:t>
            </a:r>
            <a:r>
              <a:rPr lang="en-US" sz="2000" dirty="0"/>
              <a:t> The speed of the </a:t>
            </a:r>
            <a:r>
              <a:rPr lang="en-US" sz="2000" dirty="0" smtClean="0"/>
              <a:t>game (chess vs. basketball).</a:t>
            </a:r>
            <a:endParaRPr lang="en-US" sz="2000" dirty="0"/>
          </a:p>
          <a:p>
            <a:pPr marL="457200" indent="-457200">
              <a:spcAft>
                <a:spcPts val="1000"/>
              </a:spcAft>
              <a:buFont typeface="+mj-lt"/>
              <a:buAutoNum type="arabicPeriod" startAt="5"/>
            </a:pPr>
            <a:r>
              <a:rPr lang="en-US" sz="2000" b="1" dirty="0"/>
              <a:t>Play Value: </a:t>
            </a:r>
            <a:r>
              <a:rPr lang="en-US" sz="2000" dirty="0"/>
              <a:t>The reason someone plays a </a:t>
            </a:r>
            <a:r>
              <a:rPr lang="en-US" sz="2000" dirty="0" smtClean="0"/>
              <a:t>game. </a:t>
            </a:r>
          </a:p>
          <a:p>
            <a:pPr marL="1200150" lvl="1" indent="-457200">
              <a:spcAft>
                <a:spcPts val="1000"/>
              </a:spcAft>
              <a:buFont typeface="+mj-lt"/>
              <a:buAutoNum type="alphaLcPeriod"/>
            </a:pPr>
            <a:r>
              <a:rPr lang="en-US" sz="1800" b="1" dirty="0" smtClean="0">
                <a:solidFill>
                  <a:schemeClr val="tx1">
                    <a:lumMod val="75000"/>
                    <a:lumOff val="25000"/>
                  </a:schemeClr>
                </a:solidFill>
                <a:latin typeface="Arial" panose="020B0604020202020204" pitchFamily="34" charset="0"/>
                <a:cs typeface="Arial" panose="020B0604020202020204" pitchFamily="34" charset="0"/>
              </a:rPr>
              <a:t>Replay </a:t>
            </a:r>
            <a:r>
              <a:rPr lang="en-US" sz="1800" b="1" dirty="0">
                <a:solidFill>
                  <a:schemeClr val="tx1">
                    <a:lumMod val="75000"/>
                    <a:lumOff val="25000"/>
                  </a:schemeClr>
                </a:solidFill>
                <a:latin typeface="Arial" panose="020B0604020202020204" pitchFamily="34" charset="0"/>
                <a:cs typeface="Arial" panose="020B0604020202020204" pitchFamily="34" charset="0"/>
              </a:rPr>
              <a:t>Value: </a:t>
            </a:r>
            <a:r>
              <a:rPr lang="en-US" sz="1800" dirty="0">
                <a:solidFill>
                  <a:schemeClr val="tx1">
                    <a:lumMod val="75000"/>
                    <a:lumOff val="25000"/>
                  </a:schemeClr>
                </a:solidFill>
                <a:latin typeface="Arial" panose="020B0604020202020204" pitchFamily="34" charset="0"/>
                <a:cs typeface="Arial" panose="020B0604020202020204" pitchFamily="34" charset="0"/>
              </a:rPr>
              <a:t>The reason someone plays a game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over and over again</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spcAft>
                <a:spcPts val="1000"/>
              </a:spcAft>
              <a:buFont typeface="+mj-lt"/>
              <a:buAutoNum type="arabicPeriod" startAt="5"/>
            </a:pPr>
            <a:r>
              <a:rPr lang="en-US" sz="2000" b="1" dirty="0"/>
              <a:t>Age Appropriateness: </a:t>
            </a:r>
            <a:r>
              <a:rPr lang="en-US" sz="2000" dirty="0"/>
              <a:t>The age or maturity level </a:t>
            </a:r>
            <a:r>
              <a:rPr lang="en-US" sz="2000" dirty="0" smtClean="0"/>
              <a:t>of  </a:t>
            </a:r>
            <a:r>
              <a:rPr lang="en-US" sz="2000" dirty="0"/>
              <a:t>the game’s intended </a:t>
            </a:r>
            <a:r>
              <a:rPr lang="en-US" sz="2000" dirty="0" smtClean="0"/>
              <a:t>audience</a:t>
            </a:r>
            <a:r>
              <a:rPr lang="en-US" sz="2000" dirty="0" smtClean="0"/>
              <a:t>.</a:t>
            </a:r>
            <a:endParaRPr lang="en-US" sz="2000" dirty="0" smtClean="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7" name="Picture 6"/>
          <p:cNvPicPr>
            <a:picLocks noChangeAspect="1"/>
          </p:cNvPicPr>
          <p:nvPr/>
        </p:nvPicPr>
        <p:blipFill>
          <a:blip r:embed="rId3"/>
          <a:stretch>
            <a:fillRect/>
          </a:stretch>
        </p:blipFill>
        <p:spPr>
          <a:xfrm>
            <a:off x="7164288" y="2348880"/>
            <a:ext cx="1628775" cy="2466975"/>
          </a:xfrm>
          <a:prstGeom prst="rect">
            <a:avLst/>
          </a:prstGeom>
        </p:spPr>
      </p:pic>
    </p:spTree>
    <p:extLst>
      <p:ext uri="{BB962C8B-B14F-4D97-AF65-F5344CB8AC3E}">
        <p14:creationId xmlns:p14="http://schemas.microsoft.com/office/powerpoint/2010/main" val="2755782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313692" y="1484784"/>
            <a:ext cx="8229600" cy="460648"/>
          </a:xfrm>
        </p:spPr>
        <p:txBody>
          <a:bodyPr/>
          <a:lstStyle/>
          <a:p>
            <a:r>
              <a:rPr lang="en-US" sz="2400" dirty="0" smtClean="0"/>
              <a:t>Related Terms</a:t>
            </a:r>
            <a:endParaRPr lang="en-US" sz="2400" dirty="0"/>
          </a:p>
        </p:txBody>
      </p:sp>
      <p:sp>
        <p:nvSpPr>
          <p:cNvPr id="4" name="Content Placeholder 3"/>
          <p:cNvSpPr>
            <a:spLocks noGrp="1"/>
          </p:cNvSpPr>
          <p:nvPr>
            <p:ph idx="10"/>
          </p:nvPr>
        </p:nvSpPr>
        <p:spPr>
          <a:xfrm>
            <a:off x="0" y="2060848"/>
            <a:ext cx="8748464" cy="3384376"/>
          </a:xfrm>
        </p:spPr>
        <p:txBody>
          <a:bodyPr/>
          <a:lstStyle/>
          <a:p>
            <a:pPr marL="342900" indent="-342900">
              <a:buFont typeface="+mj-lt"/>
              <a:buAutoNum type="arabicPeriod"/>
            </a:pPr>
            <a:r>
              <a:rPr lang="en-US" altLang="en-US" sz="2000" b="1" dirty="0" smtClean="0"/>
              <a:t>Single-player </a:t>
            </a:r>
            <a:r>
              <a:rPr lang="en-US" altLang="en-US" sz="2000" b="1" dirty="0"/>
              <a:t>vs. </a:t>
            </a:r>
            <a:r>
              <a:rPr lang="en-US" altLang="en-US" sz="2000" b="1" dirty="0" smtClean="0"/>
              <a:t>multiplayer: </a:t>
            </a:r>
            <a:r>
              <a:rPr lang="en-US" altLang="en-US" sz="1800" dirty="0" smtClean="0">
                <a:latin typeface="Arial" panose="020B0604020202020204" pitchFamily="34" charset="0"/>
                <a:cs typeface="Arial" panose="020B0604020202020204" pitchFamily="34" charset="0"/>
              </a:rPr>
              <a:t>One player vs. more than one player. </a:t>
            </a:r>
            <a:endParaRPr lang="en-US" altLang="en-US" sz="1800" dirty="0" smtClean="0">
              <a:latin typeface="Arial" panose="020B0604020202020204" pitchFamily="34" charset="0"/>
              <a:cs typeface="Arial" panose="020B0604020202020204" pitchFamily="34" charset="0"/>
            </a:endParaRPr>
          </a:p>
          <a:p>
            <a:pPr marL="342900" indent="-342900">
              <a:buFont typeface="+mj-lt"/>
              <a:buAutoNum type="arabicPeriod"/>
            </a:pPr>
            <a:r>
              <a:rPr lang="en-US" altLang="en-US" sz="2000" b="1" dirty="0" smtClean="0"/>
              <a:t>Cooperative </a:t>
            </a:r>
            <a:r>
              <a:rPr lang="en-US" altLang="en-US" sz="2000" b="1" dirty="0"/>
              <a:t>vs. </a:t>
            </a:r>
            <a:r>
              <a:rPr lang="en-US" altLang="en-US" sz="2000" b="1" dirty="0" smtClean="0"/>
              <a:t>competitive:</a:t>
            </a:r>
          </a:p>
          <a:p>
            <a:pPr marL="1085850" lvl="1" indent="-3429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Cooperative games require players to work together to achieve           objectives while competitive games have winners and losers.</a:t>
            </a:r>
          </a:p>
          <a:p>
            <a:pPr marL="1085850" lvl="1" indent="-3429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Many team games are both cooperative and competitive.</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spTree>
    <p:extLst>
      <p:ext uri="{BB962C8B-B14F-4D97-AF65-F5344CB8AC3E}">
        <p14:creationId xmlns:p14="http://schemas.microsoft.com/office/powerpoint/2010/main" val="3114434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smtClean="0"/>
              <a:t>Game Design Requirements</a:t>
            </a:r>
            <a:endParaRPr lang="en-US" dirty="0"/>
          </a:p>
        </p:txBody>
      </p:sp>
      <p:sp>
        <p:nvSpPr>
          <p:cNvPr id="2" name="Content Placeholder 1"/>
          <p:cNvSpPr>
            <a:spLocks noGrp="1"/>
          </p:cNvSpPr>
          <p:nvPr>
            <p:ph idx="10"/>
          </p:nvPr>
        </p:nvSpPr>
        <p:spPr>
          <a:xfrm>
            <a:off x="1619672" y="1268760"/>
            <a:ext cx="7200800" cy="5589240"/>
          </a:xfrm>
        </p:spPr>
        <p:txBody>
          <a:bodyPr/>
          <a:lstStyle/>
          <a:p>
            <a:pPr marL="457200" lvl="0" indent="-457200" eaLnBrk="0" fontAlgn="base" latinLnBrk="0" hangingPunct="0">
              <a:spcBef>
                <a:spcPct val="0"/>
              </a:spcBef>
              <a:spcAft>
                <a:spcPct val="0"/>
              </a:spcAft>
              <a:buFont typeface="+mj-lt"/>
              <a:buAutoNum type="arabicPeriod" startAt="4"/>
            </a:pPr>
            <a:r>
              <a:rPr lang="en-US" altLang="en-US" sz="2000" dirty="0" smtClean="0">
                <a:solidFill>
                  <a:schemeClr val="tx1"/>
                </a:solidFill>
                <a:latin typeface="Arial" panose="020B0604020202020204" pitchFamily="34" charset="0"/>
                <a:cs typeface="Arial" panose="020B0604020202020204" pitchFamily="34" charset="0"/>
              </a:rPr>
              <a:t>Do </a:t>
            </a:r>
            <a:r>
              <a:rPr lang="en-US" altLang="en-US" sz="2000" dirty="0">
                <a:solidFill>
                  <a:schemeClr val="tx1"/>
                </a:solidFill>
                <a:latin typeface="Arial" panose="020B0604020202020204" pitchFamily="34" charset="0"/>
                <a:cs typeface="Arial" panose="020B0604020202020204" pitchFamily="34" charset="0"/>
              </a:rPr>
              <a:t>the following:</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Pick a game where the players can change the rules or objectives (examples: basketball, hearts, chess, kickball). Briefly summarize the standard rules and objectives and play through the game normally.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Propose changes to several rules or objectives. Predict how each change will affect gameplay.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Play the game with one rule or objective change, observing how the players’ actions and emotional experiences are affected by the rule change. Repeat this process with two other changes.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Explain to your counselor how the changes affected the actions and experience of the players. Discuss the accuracy of your predictions.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37919447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313692" y="1196752"/>
            <a:ext cx="8229600" cy="460648"/>
          </a:xfrm>
        </p:spPr>
        <p:txBody>
          <a:bodyPr/>
          <a:lstStyle/>
          <a:p>
            <a:r>
              <a:rPr lang="en-US" sz="2400" dirty="0" smtClean="0"/>
              <a:t>Related Terms</a:t>
            </a:r>
            <a:endParaRPr lang="en-US" sz="2400" dirty="0"/>
          </a:p>
        </p:txBody>
      </p:sp>
      <p:sp>
        <p:nvSpPr>
          <p:cNvPr id="4" name="Content Placeholder 3"/>
          <p:cNvSpPr>
            <a:spLocks noGrp="1"/>
          </p:cNvSpPr>
          <p:nvPr>
            <p:ph idx="10"/>
          </p:nvPr>
        </p:nvSpPr>
        <p:spPr>
          <a:xfrm>
            <a:off x="0" y="1657399"/>
            <a:ext cx="8856984" cy="2874763"/>
          </a:xfrm>
        </p:spPr>
        <p:txBody>
          <a:bodyPr/>
          <a:lstStyle/>
          <a:p>
            <a:pPr marL="457200" indent="-457200">
              <a:buFont typeface="+mj-lt"/>
              <a:buAutoNum type="arabicPeriod" startAt="3"/>
            </a:pPr>
            <a:r>
              <a:rPr lang="en-US" altLang="en-US" sz="2000" b="1" dirty="0" smtClean="0"/>
              <a:t>Turn-based </a:t>
            </a:r>
            <a:r>
              <a:rPr lang="en-US" altLang="en-US" sz="2000" b="1" dirty="0"/>
              <a:t>vs. </a:t>
            </a:r>
            <a:r>
              <a:rPr lang="en-US" altLang="en-US" sz="2000" b="1" dirty="0" smtClean="0"/>
              <a:t>real-time: </a:t>
            </a:r>
          </a:p>
          <a:p>
            <a:pPr marL="1085850" lvl="1" indent="-3429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Turn-based allows one player or team to control the play and then         switching control to the next player or team.</a:t>
            </a:r>
          </a:p>
          <a:p>
            <a:pPr marL="1085850" lvl="1" indent="-3429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Simultaneous play means that more than one player or team can act at the same time.</a:t>
            </a:r>
            <a:endParaRPr lang="en-US" alt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In a real-time game, all players act at the same time throughout the      game.</a:t>
            </a:r>
          </a:p>
          <a:p>
            <a:pPr lvl="1" indent="0">
              <a:buNone/>
            </a:pPr>
            <a:endParaRPr lang="en-US" alt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0" lvl="1" indent="0">
              <a:buNone/>
            </a:pPr>
            <a:r>
              <a:rPr lang="en-US" altLang="en-US" sz="1800" b="1" dirty="0" smtClean="0">
                <a:solidFill>
                  <a:schemeClr val="tx1">
                    <a:lumMod val="75000"/>
                    <a:lumOff val="25000"/>
                  </a:schemeClr>
                </a:solidFill>
                <a:latin typeface="Arial" panose="020B0604020202020204" pitchFamily="34" charset="0"/>
                <a:cs typeface="Arial" panose="020B0604020202020204" pitchFamily="34" charset="0"/>
              </a:rPr>
              <a:t>Turn-Based vs. Real Time</a:t>
            </a:r>
            <a:endParaRPr lang="en-US" altLang="en-US" sz="1800" b="1" dirty="0" smtClean="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61109944"/>
              </p:ext>
            </p:extLst>
          </p:nvPr>
        </p:nvGraphicFramePr>
        <p:xfrm>
          <a:off x="467544" y="4581128"/>
          <a:ext cx="8208912" cy="1925320"/>
        </p:xfrm>
        <a:graphic>
          <a:graphicData uri="http://schemas.openxmlformats.org/drawingml/2006/table">
            <a:tbl>
              <a:tblPr firstRow="1" bandRow="1">
                <a:tableStyleId>{5C22544A-7EE6-4342-B048-85BDC9FD1C3A}</a:tableStyleId>
              </a:tblPr>
              <a:tblGrid>
                <a:gridCol w="2736304"/>
                <a:gridCol w="2736304"/>
                <a:gridCol w="2736304"/>
              </a:tblGrid>
              <a:tr h="370840">
                <a:tc>
                  <a:txBody>
                    <a:bodyPr/>
                    <a:lstStyle/>
                    <a:p>
                      <a:r>
                        <a:rPr lang="en-US" dirty="0" smtClean="0">
                          <a:latin typeface="Arial" panose="020B0604020202020204" pitchFamily="34" charset="0"/>
                          <a:cs typeface="Arial" panose="020B0604020202020204" pitchFamily="34" charset="0"/>
                        </a:rPr>
                        <a:t>Chess</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Baseball</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Capture the Flag</a:t>
                      </a:r>
                      <a:endParaRPr lang="en-US" dirty="0">
                        <a:latin typeface="Arial" panose="020B0604020202020204" pitchFamily="34" charset="0"/>
                        <a:cs typeface="Arial" panose="020B0604020202020204" pitchFamily="34" charset="0"/>
                      </a:endParaRPr>
                    </a:p>
                  </a:txBody>
                  <a:tcPr/>
                </a:tc>
              </a:tr>
              <a:tr h="370840">
                <a:tc>
                  <a:txBody>
                    <a:bodyPr/>
                    <a:lstStyle/>
                    <a:p>
                      <a:r>
                        <a:rPr lang="en-US" sz="1400" dirty="0" smtClean="0">
                          <a:latin typeface="Arial" panose="020B0604020202020204" pitchFamily="34" charset="0"/>
                          <a:cs typeface="Arial" panose="020B0604020202020204" pitchFamily="34" charset="0"/>
                        </a:rPr>
                        <a:t>Players alternate turns</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Teams switch</a:t>
                      </a:r>
                      <a:r>
                        <a:rPr lang="en-US" sz="1400" baseline="0" dirty="0" smtClean="0">
                          <a:latin typeface="Arial" panose="020B0604020202020204" pitchFamily="34" charset="0"/>
                          <a:cs typeface="Arial" panose="020B0604020202020204" pitchFamily="34" charset="0"/>
                        </a:rPr>
                        <a:t> between offense and defense</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Players are always on both       offense and defense</a:t>
                      </a:r>
                      <a:endParaRPr lang="en-US" sz="1400" dirty="0">
                        <a:latin typeface="Arial" panose="020B0604020202020204" pitchFamily="34" charset="0"/>
                        <a:cs typeface="Arial" panose="020B0604020202020204" pitchFamily="34" charset="0"/>
                      </a:endParaRPr>
                    </a:p>
                  </a:txBody>
                  <a:tcPr/>
                </a:tc>
              </a:tr>
              <a:tr h="370840">
                <a:tc>
                  <a:txBody>
                    <a:bodyPr/>
                    <a:lstStyle/>
                    <a:p>
                      <a:r>
                        <a:rPr lang="en-US" sz="1400" dirty="0" smtClean="0">
                          <a:latin typeface="Arial" panose="020B0604020202020204" pitchFamily="34" charset="0"/>
                          <a:cs typeface="Arial" panose="020B0604020202020204" pitchFamily="34" charset="0"/>
                        </a:rPr>
                        <a:t>While one player plays, the       other waits</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After each pitch, play finishes    before the next pitch begins</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Flags are reset only when a      point is scored</a:t>
                      </a:r>
                      <a:endParaRPr lang="en-US" sz="1400" dirty="0">
                        <a:latin typeface="Arial" panose="020B0604020202020204" pitchFamily="34" charset="0"/>
                        <a:cs typeface="Arial" panose="020B0604020202020204" pitchFamily="34" charset="0"/>
                      </a:endParaRPr>
                    </a:p>
                  </a:txBody>
                  <a:tcPr/>
                </a:tc>
              </a:tr>
              <a:tr h="370840">
                <a:tc>
                  <a:txBody>
                    <a:bodyPr/>
                    <a:lstStyle/>
                    <a:p>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During a play, players from both teams participate</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Action happens</a:t>
                      </a:r>
                      <a:r>
                        <a:rPr lang="en-US" sz="1400" baseline="0" dirty="0" smtClean="0">
                          <a:latin typeface="Arial" panose="020B0604020202020204" pitchFamily="34" charset="0"/>
                          <a:cs typeface="Arial" panose="020B0604020202020204" pitchFamily="34" charset="0"/>
                        </a:rPr>
                        <a:t> continuously</a:t>
                      </a:r>
                      <a:endParaRPr lang="en-US" sz="14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6203385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57200" y="1271238"/>
            <a:ext cx="3034680" cy="460648"/>
          </a:xfrm>
        </p:spPr>
        <p:txBody>
          <a:bodyPr/>
          <a:lstStyle/>
          <a:p>
            <a:r>
              <a:rPr lang="en-US" sz="2400" dirty="0" smtClean="0"/>
              <a:t>Related Terms</a:t>
            </a:r>
            <a:endParaRPr lang="en-US" sz="2400" dirty="0"/>
          </a:p>
        </p:txBody>
      </p:sp>
      <p:sp>
        <p:nvSpPr>
          <p:cNvPr id="4" name="Content Placeholder 3"/>
          <p:cNvSpPr>
            <a:spLocks noGrp="1"/>
          </p:cNvSpPr>
          <p:nvPr>
            <p:ph idx="10"/>
          </p:nvPr>
        </p:nvSpPr>
        <p:spPr>
          <a:xfrm>
            <a:off x="179512" y="1732832"/>
            <a:ext cx="5832648" cy="4216448"/>
          </a:xfrm>
        </p:spPr>
        <p:txBody>
          <a:bodyPr/>
          <a:lstStyle/>
          <a:p>
            <a:pPr marL="457200" indent="-457200">
              <a:buFont typeface="+mj-lt"/>
              <a:buAutoNum type="arabicPeriod" startAt="4"/>
            </a:pPr>
            <a:r>
              <a:rPr lang="en-US" altLang="en-US" sz="2000" b="1" dirty="0" smtClean="0"/>
              <a:t>Strategy vs. reflex vs. chance</a:t>
            </a:r>
          </a:p>
          <a:p>
            <a:pPr marL="1200150" lvl="1" indent="-4572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Strategic (mental) and reflex (physical)  gameplay are different expressions of    player skill.</a:t>
            </a:r>
          </a:p>
          <a:p>
            <a:pPr marL="1200150" lvl="1" indent="-4572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In both cases, the player has control      over the outcome through decisions and actions.</a:t>
            </a:r>
          </a:p>
          <a:p>
            <a:pPr marL="1200150" lvl="1" indent="-4572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Chance-based mechanics have a           randomized outcome.</a:t>
            </a:r>
          </a:p>
          <a:p>
            <a:pPr marL="1600200" lvl="2" indent="-457200">
              <a:buFont typeface="+mj-lt"/>
              <a:buAutoNum type="alphaLcPeriod"/>
            </a:pPr>
            <a:r>
              <a:rPr lang="en-US" altLang="en-US" sz="1600" dirty="0" smtClean="0">
                <a:solidFill>
                  <a:schemeClr val="tx1">
                    <a:lumMod val="75000"/>
                    <a:lumOff val="25000"/>
                  </a:schemeClr>
                </a:solidFill>
                <a:latin typeface="Arial" panose="020B0604020202020204" pitchFamily="34" charset="0"/>
                <a:cs typeface="Arial" panose="020B0604020202020204" pitchFamily="34" charset="0"/>
              </a:rPr>
              <a:t>Chance adds uncertainty to make a        game more exciting.</a:t>
            </a:r>
          </a:p>
          <a:p>
            <a:pPr marL="1600200" lvl="2" indent="-457200">
              <a:buFont typeface="+mj-lt"/>
              <a:buAutoNum type="alphaLcPeriod"/>
            </a:pPr>
            <a:r>
              <a:rPr lang="en-US" altLang="en-US" sz="1600" dirty="0" smtClean="0">
                <a:solidFill>
                  <a:schemeClr val="tx1">
                    <a:lumMod val="75000"/>
                    <a:lumOff val="25000"/>
                  </a:schemeClr>
                </a:solidFill>
                <a:latin typeface="Arial" panose="020B0604020202020204" pitchFamily="34" charset="0"/>
                <a:cs typeface="Arial" panose="020B0604020202020204" pitchFamily="34" charset="0"/>
              </a:rPr>
              <a:t>Decisions lose meaning if the outcomes are decided solely by dice rolls or card    shuffles such as in the War card game. </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205" y="1916832"/>
            <a:ext cx="2329061" cy="4436670"/>
          </a:xfrm>
          <a:prstGeom prst="rect">
            <a:avLst/>
          </a:prstGeom>
        </p:spPr>
      </p:pic>
      <p:sp>
        <p:nvSpPr>
          <p:cNvPr id="8" name="TextBox 7"/>
          <p:cNvSpPr txBox="1"/>
          <p:nvPr/>
        </p:nvSpPr>
        <p:spPr>
          <a:xfrm>
            <a:off x="6793635" y="1498535"/>
            <a:ext cx="1800200" cy="369332"/>
          </a:xfrm>
          <a:prstGeom prst="rect">
            <a:avLst/>
          </a:prstGeom>
          <a:noFill/>
        </p:spPr>
        <p:txBody>
          <a:bodyPr wrap="square" rtlCol="0">
            <a:spAutoFit/>
          </a:bodyPr>
          <a:lstStyle/>
          <a:p>
            <a:pPr algn="ctr"/>
            <a:r>
              <a:rPr lang="en-US" dirty="0" smtClean="0"/>
              <a:t>War</a:t>
            </a:r>
            <a:endParaRPr lang="en-US" dirty="0"/>
          </a:p>
        </p:txBody>
      </p:sp>
    </p:spTree>
    <p:extLst>
      <p:ext uri="{BB962C8B-B14F-4D97-AF65-F5344CB8AC3E}">
        <p14:creationId xmlns:p14="http://schemas.microsoft.com/office/powerpoint/2010/main" val="36096056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457200" y="1382520"/>
            <a:ext cx="8229600" cy="460648"/>
          </a:xfrm>
        </p:spPr>
        <p:txBody>
          <a:bodyPr/>
          <a:lstStyle/>
          <a:p>
            <a:r>
              <a:rPr lang="en-US" sz="2400" dirty="0" smtClean="0"/>
              <a:t>Related Terms</a:t>
            </a:r>
            <a:endParaRPr lang="en-US" sz="2400" dirty="0"/>
          </a:p>
        </p:txBody>
      </p:sp>
      <p:sp>
        <p:nvSpPr>
          <p:cNvPr id="4" name="Content Placeholder 3"/>
          <p:cNvSpPr>
            <a:spLocks noGrp="1"/>
          </p:cNvSpPr>
          <p:nvPr>
            <p:ph idx="10"/>
          </p:nvPr>
        </p:nvSpPr>
        <p:spPr>
          <a:xfrm>
            <a:off x="179512" y="1843168"/>
            <a:ext cx="5184576" cy="3600400"/>
          </a:xfrm>
        </p:spPr>
        <p:txBody>
          <a:bodyPr/>
          <a:lstStyle/>
          <a:p>
            <a:pPr marL="457200" indent="-457200">
              <a:buFont typeface="+mj-lt"/>
              <a:buAutoNum type="arabicPeriod" startAt="5"/>
            </a:pPr>
            <a:r>
              <a:rPr lang="en-US" altLang="en-US" sz="2000" b="1" dirty="0" smtClean="0"/>
              <a:t>Abstract </a:t>
            </a:r>
            <a:r>
              <a:rPr lang="en-US" altLang="en-US" sz="2000" b="1" dirty="0"/>
              <a:t>vs. </a:t>
            </a:r>
            <a:r>
              <a:rPr lang="en-US" altLang="en-US" sz="2000" b="1" dirty="0" smtClean="0"/>
              <a:t>thematic</a:t>
            </a:r>
          </a:p>
          <a:p>
            <a:pPr marL="1200150" lvl="1" indent="-4572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While many games are thematic   (as discussed earlier), some are  abstract, meaning that they don’t   incorporate nongame information  into the game.</a:t>
            </a:r>
          </a:p>
          <a:p>
            <a:pPr marL="1200150" lvl="1" indent="-457200">
              <a:buFont typeface="+mj-lt"/>
              <a:buAutoNum type="alphaLcPeriod"/>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Examples of abstract games are: checkers, most playing card         games, dominoes, golf, and Tetris.</a:t>
            </a:r>
            <a:endParaRPr lang="en-US" altLang="en-US" sz="18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16778"/>
            <a:ext cx="1080120" cy="10205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556" y="1382520"/>
            <a:ext cx="3139447" cy="23545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4221088"/>
            <a:ext cx="3728986" cy="2088232"/>
          </a:xfrm>
          <a:prstGeom prst="rect">
            <a:avLst/>
          </a:prstGeom>
        </p:spPr>
      </p:pic>
    </p:spTree>
    <p:extLst>
      <p:ext uri="{BB962C8B-B14F-4D97-AF65-F5344CB8AC3E}">
        <p14:creationId xmlns:p14="http://schemas.microsoft.com/office/powerpoint/2010/main" val="10756877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4" name="Content Placeholder 3"/>
          <p:cNvSpPr>
            <a:spLocks noGrp="1"/>
          </p:cNvSpPr>
          <p:nvPr>
            <p:ph idx="10"/>
          </p:nvPr>
        </p:nvSpPr>
        <p:spPr>
          <a:xfrm>
            <a:off x="467544" y="1484784"/>
            <a:ext cx="8229600" cy="4392488"/>
          </a:xfrm>
        </p:spPr>
        <p:txBody>
          <a:bodyPr/>
          <a:lstStyle/>
          <a:p>
            <a:pPr marL="342900" indent="-342900">
              <a:buFont typeface="+mj-lt"/>
              <a:buAutoNum type="arabicPeriod" startAt="3"/>
            </a:pPr>
            <a:r>
              <a:rPr lang="en-US" altLang="en-US" sz="1800" dirty="0">
                <a:solidFill>
                  <a:srgbClr val="C00000"/>
                </a:solidFill>
              </a:rPr>
              <a:t>Define the term </a:t>
            </a:r>
            <a:r>
              <a:rPr lang="en-US" altLang="en-US" sz="1800" i="1" dirty="0">
                <a:solidFill>
                  <a:srgbClr val="C00000"/>
                </a:solidFill>
              </a:rPr>
              <a:t>intellectual property.</a:t>
            </a:r>
            <a:r>
              <a:rPr lang="en-US" altLang="en-US" sz="1800" dirty="0">
                <a:solidFill>
                  <a:srgbClr val="C00000"/>
                </a:solidFill>
              </a:rPr>
              <a:t> Describe the types of intellectual </a:t>
            </a:r>
            <a:r>
              <a:rPr lang="en-US" altLang="en-US" sz="1800" dirty="0" smtClean="0">
                <a:solidFill>
                  <a:srgbClr val="C00000"/>
                </a:solidFill>
              </a:rPr>
              <a:t>    property </a:t>
            </a:r>
            <a:r>
              <a:rPr lang="en-US" altLang="en-US" sz="1800" dirty="0">
                <a:solidFill>
                  <a:srgbClr val="C00000"/>
                </a:solidFill>
              </a:rPr>
              <a:t>associated with the game design industry. Describe how </a:t>
            </a:r>
            <a:r>
              <a:rPr lang="en-US" altLang="en-US" sz="1800" dirty="0" smtClean="0">
                <a:solidFill>
                  <a:srgbClr val="C00000"/>
                </a:solidFill>
              </a:rPr>
              <a:t>            intellectual </a:t>
            </a:r>
            <a:r>
              <a:rPr lang="en-US" altLang="en-US" sz="1800" dirty="0">
                <a:solidFill>
                  <a:srgbClr val="C00000"/>
                </a:solidFill>
              </a:rPr>
              <a:t>property is protected and why protection is necessary. </a:t>
            </a:r>
            <a:r>
              <a:rPr lang="en-US" altLang="en-US" sz="1800" dirty="0" smtClean="0">
                <a:solidFill>
                  <a:srgbClr val="C00000"/>
                </a:solidFill>
              </a:rPr>
              <a:t>          Define </a:t>
            </a:r>
            <a:r>
              <a:rPr lang="en-US" altLang="en-US" sz="1800" dirty="0">
                <a:solidFill>
                  <a:srgbClr val="C00000"/>
                </a:solidFill>
              </a:rPr>
              <a:t>and give an example of a licensed property. </a:t>
            </a:r>
          </a:p>
          <a:p>
            <a:pPr marL="342900" indent="-342900">
              <a:buFont typeface="+mj-lt"/>
              <a:buAutoNum type="arabicPeriod" startAt="3"/>
            </a:pPr>
            <a:endParaRPr lang="en-US" sz="18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0"/>
            <a:ext cx="1102259" cy="1041467"/>
          </a:xfrm>
          <a:prstGeom prst="rect">
            <a:avLst/>
          </a:prstGeom>
        </p:spPr>
      </p:pic>
    </p:spTree>
    <p:extLst>
      <p:ext uri="{BB962C8B-B14F-4D97-AF65-F5344CB8AC3E}">
        <p14:creationId xmlns:p14="http://schemas.microsoft.com/office/powerpoint/2010/main" val="10826851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58241" y="1412776"/>
            <a:ext cx="8291264" cy="1152127"/>
          </a:xfrm>
        </p:spPr>
        <p:txBody>
          <a:bodyPr/>
          <a:lstStyle/>
          <a:p>
            <a:r>
              <a:rPr lang="en-US" sz="2400" dirty="0" smtClean="0"/>
              <a:t>Intellectual Property is the creations </a:t>
            </a:r>
            <a:r>
              <a:rPr lang="en-US" sz="2400" dirty="0"/>
              <a:t>of the mind for which </a:t>
            </a:r>
            <a:r>
              <a:rPr lang="en-US" sz="2400" dirty="0" smtClean="0"/>
              <a:t>   the </a:t>
            </a:r>
            <a:r>
              <a:rPr lang="en-US" sz="2400" dirty="0"/>
              <a:t>creator has exclusive rights.  </a:t>
            </a:r>
            <a:endParaRPr lang="en-US" sz="2400" dirty="0" smtClean="0"/>
          </a:p>
          <a:p>
            <a:r>
              <a:rPr lang="en-US" sz="2400" dirty="0" smtClean="0"/>
              <a:t>For </a:t>
            </a:r>
            <a:r>
              <a:rPr lang="en-US" sz="2400" dirty="0"/>
              <a:t>a game, this would be</a:t>
            </a:r>
            <a:r>
              <a:rPr lang="en-US" sz="2400" dirty="0" smtClean="0"/>
              <a:t>:</a:t>
            </a:r>
            <a:endParaRPr lang="en-US" sz="2400" dirty="0"/>
          </a:p>
        </p:txBody>
      </p:sp>
      <p:sp>
        <p:nvSpPr>
          <p:cNvPr id="6" name="Content Placeholder 5"/>
          <p:cNvSpPr>
            <a:spLocks noGrp="1"/>
          </p:cNvSpPr>
          <p:nvPr>
            <p:ph idx="10"/>
          </p:nvPr>
        </p:nvSpPr>
        <p:spPr>
          <a:xfrm>
            <a:off x="457200" y="2708920"/>
            <a:ext cx="8229600" cy="3528392"/>
          </a:xfrm>
        </p:spPr>
        <p:txBody>
          <a:bodyPr numCol="2"/>
          <a:lstStyle/>
          <a:p>
            <a:pPr marL="285750" indent="-285750">
              <a:spcAft>
                <a:spcPts val="1000"/>
              </a:spcAft>
              <a:buFont typeface="Arial"/>
              <a:buChar char="•"/>
            </a:pPr>
            <a:r>
              <a:rPr lang="en-US" sz="2000" dirty="0"/>
              <a:t>Computer Code</a:t>
            </a:r>
          </a:p>
          <a:p>
            <a:pPr marL="285750" indent="-285750">
              <a:spcAft>
                <a:spcPts val="1000"/>
              </a:spcAft>
              <a:buFont typeface="Arial"/>
              <a:buChar char="•"/>
            </a:pPr>
            <a:r>
              <a:rPr lang="en-US" sz="2000" dirty="0"/>
              <a:t>Visual Displays</a:t>
            </a:r>
          </a:p>
          <a:p>
            <a:pPr marL="285750" indent="-285750">
              <a:spcAft>
                <a:spcPts val="1000"/>
              </a:spcAft>
              <a:buFont typeface="Arial"/>
              <a:buChar char="•"/>
            </a:pPr>
            <a:r>
              <a:rPr lang="en-US" sz="2000" dirty="0"/>
              <a:t>Story</a:t>
            </a:r>
          </a:p>
          <a:p>
            <a:pPr marL="285750" indent="-285750">
              <a:spcAft>
                <a:spcPts val="1000"/>
              </a:spcAft>
              <a:buFont typeface="Arial"/>
              <a:buChar char="•"/>
            </a:pPr>
            <a:r>
              <a:rPr lang="en-US" sz="2000" dirty="0"/>
              <a:t>Characters</a:t>
            </a:r>
          </a:p>
          <a:p>
            <a:pPr marL="285750" indent="-285750">
              <a:spcAft>
                <a:spcPts val="1000"/>
              </a:spcAft>
              <a:buFont typeface="Arial"/>
              <a:buChar char="•"/>
            </a:pPr>
            <a:r>
              <a:rPr lang="en-US" sz="2000" dirty="0"/>
              <a:t>Music</a:t>
            </a:r>
          </a:p>
          <a:p>
            <a:pPr marL="285750" indent="-285750">
              <a:spcAft>
                <a:spcPts val="1000"/>
              </a:spcAft>
              <a:buFont typeface="Arial"/>
              <a:buChar char="•"/>
            </a:pPr>
            <a:r>
              <a:rPr lang="en-US" sz="2000" dirty="0"/>
              <a:t>Voice </a:t>
            </a:r>
            <a:r>
              <a:rPr lang="en-US" sz="2000" dirty="0" smtClean="0"/>
              <a:t>Recordings</a:t>
            </a:r>
          </a:p>
          <a:p>
            <a:pPr marL="285750" indent="-285750">
              <a:spcAft>
                <a:spcPts val="1000"/>
              </a:spcAft>
              <a:buFont typeface="Arial"/>
              <a:buChar char="•"/>
            </a:pPr>
            <a:endParaRPr lang="en-US" sz="2000" dirty="0" smtClean="0"/>
          </a:p>
          <a:p>
            <a:pPr marL="285750" indent="-285750">
              <a:spcAft>
                <a:spcPts val="1000"/>
              </a:spcAft>
              <a:buFont typeface="Arial"/>
              <a:buChar char="•"/>
            </a:pPr>
            <a:r>
              <a:rPr lang="en-US" sz="2000" dirty="0" smtClean="0"/>
              <a:t>Game </a:t>
            </a:r>
            <a:r>
              <a:rPr lang="en-US" sz="2000" dirty="0"/>
              <a:t>Board</a:t>
            </a:r>
          </a:p>
          <a:p>
            <a:pPr marL="285750" indent="-285750">
              <a:spcAft>
                <a:spcPts val="1000"/>
              </a:spcAft>
              <a:buFont typeface="Arial"/>
              <a:buChar char="•"/>
            </a:pPr>
            <a:r>
              <a:rPr lang="en-US" sz="2000" dirty="0"/>
              <a:t>Game Pieces</a:t>
            </a:r>
          </a:p>
          <a:p>
            <a:pPr marL="285750" indent="-285750">
              <a:spcAft>
                <a:spcPts val="1000"/>
              </a:spcAft>
              <a:buFont typeface="Arial"/>
              <a:buChar char="•"/>
            </a:pPr>
            <a:r>
              <a:rPr lang="en-US" sz="2000" dirty="0"/>
              <a:t>Instruction Manual</a:t>
            </a:r>
          </a:p>
          <a:p>
            <a:pPr marL="285750" indent="-285750">
              <a:spcAft>
                <a:spcPts val="1000"/>
              </a:spcAft>
              <a:buFont typeface="Arial"/>
              <a:buChar char="•"/>
            </a:pPr>
            <a:r>
              <a:rPr lang="en-US" sz="2000" dirty="0"/>
              <a:t>Game Title</a:t>
            </a:r>
          </a:p>
          <a:p>
            <a:pPr marL="285750" indent="-285750">
              <a:spcAft>
                <a:spcPts val="1000"/>
              </a:spcAft>
              <a:buFont typeface="Arial"/>
              <a:buChar char="•"/>
            </a:pPr>
            <a:r>
              <a:rPr lang="en-US" sz="2000" dirty="0"/>
              <a:t>Packaging</a:t>
            </a:r>
          </a:p>
          <a:p>
            <a:pPr marL="285750" indent="-285750">
              <a:spcAft>
                <a:spcPts val="1000"/>
              </a:spcAft>
              <a:buFont typeface="Arial"/>
              <a:buChar char="•"/>
            </a:pPr>
            <a:r>
              <a:rPr lang="en-US" sz="2000" dirty="0"/>
              <a:t>Company Logo</a:t>
            </a:r>
          </a:p>
          <a:p>
            <a:pPr marL="285750" indent="-285750">
              <a:spcAft>
                <a:spcPts val="1000"/>
              </a:spcAft>
              <a:buFont typeface="Arial"/>
              <a:buChar char="•"/>
            </a:pPr>
            <a:endParaRPr lang="en-US" dirty="0">
              <a:latin typeface="Comic Sans MS"/>
              <a:cs typeface="Comic Sans MS"/>
            </a:endParaRPr>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0"/>
            <a:ext cx="1102259" cy="1041467"/>
          </a:xfrm>
          <a:prstGeom prst="rect">
            <a:avLst/>
          </a:prstGeom>
        </p:spPr>
      </p:pic>
    </p:spTree>
    <p:extLst>
      <p:ext uri="{BB962C8B-B14F-4D97-AF65-F5344CB8AC3E}">
        <p14:creationId xmlns:p14="http://schemas.microsoft.com/office/powerpoint/2010/main" val="31649407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67544" y="1233574"/>
            <a:ext cx="8291264" cy="504056"/>
          </a:xfrm>
        </p:spPr>
        <p:txBody>
          <a:bodyPr/>
          <a:lstStyle/>
          <a:p>
            <a:r>
              <a:rPr lang="en-US" sz="2400" dirty="0" smtClean="0"/>
              <a:t>Intellectual </a:t>
            </a:r>
            <a:r>
              <a:rPr lang="en-US" sz="2400" dirty="0" smtClean="0"/>
              <a:t>Property is protecte</a:t>
            </a:r>
            <a:r>
              <a:rPr lang="en-US" sz="2400" dirty="0" smtClean="0"/>
              <a:t>d by:</a:t>
            </a:r>
            <a:endParaRPr lang="en-US" sz="2400" dirty="0"/>
          </a:p>
        </p:txBody>
      </p:sp>
      <p:sp>
        <p:nvSpPr>
          <p:cNvPr id="6" name="Content Placeholder 5"/>
          <p:cNvSpPr>
            <a:spLocks noGrp="1"/>
          </p:cNvSpPr>
          <p:nvPr>
            <p:ph idx="10"/>
          </p:nvPr>
        </p:nvSpPr>
        <p:spPr>
          <a:xfrm>
            <a:off x="179512" y="1772816"/>
            <a:ext cx="8579296" cy="4680520"/>
          </a:xfrm>
        </p:spPr>
        <p:txBody>
          <a:bodyPr numCol="1"/>
          <a:lstStyle/>
          <a:p>
            <a:pPr marL="342900" indent="-342900">
              <a:spcAft>
                <a:spcPts val="1000"/>
              </a:spcAft>
              <a:buFont typeface="Arial"/>
              <a:buChar char="•"/>
            </a:pPr>
            <a:r>
              <a:rPr lang="en-US" sz="2000" b="1" dirty="0"/>
              <a:t>Copyright:</a:t>
            </a:r>
            <a:r>
              <a:rPr lang="en-US" sz="2000" dirty="0"/>
              <a:t> The right to make copies of creative, literary or artistic </a:t>
            </a:r>
            <a:r>
              <a:rPr lang="en-US" sz="2000" dirty="0" smtClean="0"/>
              <a:t>  works noted by a ©.</a:t>
            </a:r>
            <a:endParaRPr lang="en-US" sz="2000" dirty="0"/>
          </a:p>
          <a:p>
            <a:pPr marL="342900" indent="-342900">
              <a:spcAft>
                <a:spcPts val="1000"/>
              </a:spcAft>
              <a:buFont typeface="Arial"/>
              <a:buChar char="•"/>
            </a:pPr>
            <a:r>
              <a:rPr lang="en-US" sz="2000" b="1" dirty="0"/>
              <a:t>Trademark:</a:t>
            </a:r>
            <a:r>
              <a:rPr lang="en-US" sz="2000" dirty="0"/>
              <a:t> Ownership of a word, phrase or symbol representing </a:t>
            </a:r>
            <a:r>
              <a:rPr lang="en-US" sz="2000" dirty="0" smtClean="0"/>
              <a:t>    the </a:t>
            </a:r>
            <a:r>
              <a:rPr lang="en-US" sz="2000" dirty="0"/>
              <a:t>goods or services of a </a:t>
            </a:r>
            <a:r>
              <a:rPr lang="en-US" sz="2000" dirty="0" smtClean="0"/>
              <a:t>company noted by a ™.</a:t>
            </a:r>
            <a:endParaRPr lang="en-US" sz="2000" dirty="0"/>
          </a:p>
          <a:p>
            <a:pPr marL="342900" indent="-342900">
              <a:spcAft>
                <a:spcPts val="1000"/>
              </a:spcAft>
              <a:buFont typeface="Arial"/>
              <a:buChar char="•"/>
            </a:pPr>
            <a:r>
              <a:rPr lang="en-US" sz="2000" b="1" dirty="0"/>
              <a:t>Patent:</a:t>
            </a:r>
            <a:r>
              <a:rPr lang="en-US" sz="2000" dirty="0"/>
              <a:t> Ownership of an invention or method of doing something.</a:t>
            </a:r>
          </a:p>
          <a:p>
            <a:pPr marL="342900" indent="-342900">
              <a:spcAft>
                <a:spcPts val="1000"/>
              </a:spcAft>
              <a:buFont typeface="Arial"/>
              <a:buChar char="•"/>
            </a:pPr>
            <a:r>
              <a:rPr lang="en-US" sz="2000" b="1" dirty="0"/>
              <a:t>Licensing:</a:t>
            </a:r>
            <a:r>
              <a:rPr lang="en-US" sz="2000" dirty="0"/>
              <a:t> A contract between you and a rights owner to use </a:t>
            </a:r>
            <a:r>
              <a:rPr lang="en-US" sz="2000" dirty="0" smtClean="0"/>
              <a:t>        </a:t>
            </a:r>
            <a:r>
              <a:rPr lang="en-US" sz="2000" dirty="0" smtClean="0"/>
              <a:t>   those rights for a fee.</a:t>
            </a:r>
          </a:p>
          <a:p>
            <a:pPr marL="1085850" lvl="1" indent="-342900">
              <a:spcAft>
                <a:spcPts val="1000"/>
              </a:spcAft>
              <a:buFont typeface="Arial"/>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An example would be using a movie such as Star Wars for a game    theme.</a:t>
            </a:r>
          </a:p>
          <a:p>
            <a:pPr>
              <a:spcAft>
                <a:spcPts val="1000"/>
              </a:spcAft>
            </a:pPr>
            <a:r>
              <a:rPr lang="en-US" sz="2000" dirty="0" smtClean="0"/>
              <a:t>The purpose of intellectual property rights is to allow the owner to          commercialize or develop for sale their invention without others stealing their ideas and profiting off of them.</a:t>
            </a:r>
            <a:endParaRPr lang="en-US" sz="2000" dirty="0"/>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0"/>
            <a:ext cx="1102259" cy="1041467"/>
          </a:xfrm>
          <a:prstGeom prst="rect">
            <a:avLst/>
          </a:prstGeom>
        </p:spPr>
      </p:pic>
    </p:spTree>
    <p:extLst>
      <p:ext uri="{BB962C8B-B14F-4D97-AF65-F5344CB8AC3E}">
        <p14:creationId xmlns:p14="http://schemas.microsoft.com/office/powerpoint/2010/main" val="38692871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458241" y="1412777"/>
            <a:ext cx="8291264" cy="504056"/>
          </a:xfrm>
        </p:spPr>
        <p:txBody>
          <a:bodyPr/>
          <a:lstStyle/>
          <a:p>
            <a:r>
              <a:rPr lang="en-US" sz="2400" dirty="0" smtClean="0"/>
              <a:t>Intellectual Properties</a:t>
            </a:r>
            <a:endParaRPr lang="en-US" sz="2400" dirty="0"/>
          </a:p>
        </p:txBody>
      </p:sp>
      <p:sp>
        <p:nvSpPr>
          <p:cNvPr id="6" name="Content Placeholder 5"/>
          <p:cNvSpPr>
            <a:spLocks noGrp="1"/>
          </p:cNvSpPr>
          <p:nvPr>
            <p:ph idx="10"/>
          </p:nvPr>
        </p:nvSpPr>
        <p:spPr>
          <a:xfrm>
            <a:off x="457200" y="2132856"/>
            <a:ext cx="8219256" cy="4104456"/>
          </a:xfrm>
        </p:spPr>
        <p:txBody>
          <a:bodyPr numCol="1"/>
          <a:lstStyle/>
          <a:p>
            <a:pPr>
              <a:spcAft>
                <a:spcPts val="1000"/>
              </a:spcAft>
            </a:pPr>
            <a:r>
              <a:rPr lang="en-US" sz="2000" dirty="0"/>
              <a:t>How might copyrights, trademarks, patents and licensing be used in this game of Boy Scouts of America Monopoly?</a:t>
            </a:r>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012160" y="0"/>
            <a:ext cx="1102259" cy="10414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765" y="3212976"/>
            <a:ext cx="4048125" cy="2143125"/>
          </a:xfrm>
          <a:prstGeom prst="rect">
            <a:avLst/>
          </a:prstGeom>
        </p:spPr>
      </p:pic>
    </p:spTree>
    <p:extLst>
      <p:ext uri="{BB962C8B-B14F-4D97-AF65-F5344CB8AC3E}">
        <p14:creationId xmlns:p14="http://schemas.microsoft.com/office/powerpoint/2010/main" val="7466052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4</a:t>
            </a:r>
            <a:endParaRPr lang="en-US" dirty="0"/>
          </a:p>
        </p:txBody>
      </p:sp>
      <p:sp>
        <p:nvSpPr>
          <p:cNvPr id="2" name="Content Placeholder 1"/>
          <p:cNvSpPr>
            <a:spLocks noGrp="1"/>
          </p:cNvSpPr>
          <p:nvPr>
            <p:ph idx="1"/>
          </p:nvPr>
        </p:nvSpPr>
        <p:spPr/>
        <p:txBody>
          <a:bodyPr/>
          <a:lstStyle/>
          <a:p>
            <a:pPr marL="457200" indent="-457200">
              <a:buFont typeface="+mj-lt"/>
              <a:buAutoNum type="arabicPeriod" startAt="4"/>
            </a:pPr>
            <a:r>
              <a:rPr lang="en-US" altLang="en-US" dirty="0"/>
              <a:t>Do the following</a:t>
            </a:r>
            <a:r>
              <a:rPr lang="en-US" altLang="en-US" dirty="0" smtClean="0"/>
              <a:t>:</a:t>
            </a:r>
            <a:endParaRPr lang="en-US" altLang="en-US" dirty="0"/>
          </a:p>
        </p:txBody>
      </p:sp>
      <p:sp>
        <p:nvSpPr>
          <p:cNvPr id="3" name="Content Placeholder 2"/>
          <p:cNvSpPr>
            <a:spLocks noGrp="1"/>
          </p:cNvSpPr>
          <p:nvPr>
            <p:ph idx="10"/>
          </p:nvPr>
        </p:nvSpPr>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rgbClr val="C00000"/>
                </a:solidFill>
                <a:latin typeface="Arial" panose="020B0604020202020204" pitchFamily="34" charset="0"/>
              </a:rPr>
              <a:t>Pick </a:t>
            </a:r>
            <a:r>
              <a:rPr lang="en-US" altLang="en-US" sz="1800" dirty="0">
                <a:solidFill>
                  <a:srgbClr val="C00000"/>
                </a:solidFill>
                <a:latin typeface="Arial" panose="020B0604020202020204" pitchFamily="34" charset="0"/>
              </a:rPr>
              <a:t>a game where the players can change the rules or objectives (examples: basketball, hearts, chess, kickball). Briefly summarize the standard rules and objectives and play through the game normally.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Propose changes to several rules or objectives. Predict how each change will affect gameplay.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Play the game with one rule or objective change, observing how the players’ actions and emotional experiences are affected by the rule change. Repeat this process with two other changes.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Explain to your counselor how the changes affected the actions and experience of the players. Discuss the accuracy of your predictions.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19436" y="-9011"/>
            <a:ext cx="1123723" cy="1061747"/>
          </a:xfrm>
          <a:prstGeom prst="rect">
            <a:avLst/>
          </a:prstGeom>
        </p:spPr>
      </p:pic>
    </p:spTree>
    <p:extLst>
      <p:ext uri="{BB962C8B-B14F-4D97-AF65-F5344CB8AC3E}">
        <p14:creationId xmlns:p14="http://schemas.microsoft.com/office/powerpoint/2010/main" val="5108970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t>
            </a:r>
            <a:endParaRPr lang="en-US" dirty="0"/>
          </a:p>
        </p:txBody>
      </p:sp>
      <p:sp>
        <p:nvSpPr>
          <p:cNvPr id="3" name="Content Placeholder 2"/>
          <p:cNvSpPr>
            <a:spLocks noGrp="1"/>
          </p:cNvSpPr>
          <p:nvPr>
            <p:ph idx="1"/>
          </p:nvPr>
        </p:nvSpPr>
        <p:spPr>
          <a:xfrm>
            <a:off x="457200" y="1196752"/>
            <a:ext cx="8363272" cy="864097"/>
          </a:xfrm>
        </p:spPr>
        <p:txBody>
          <a:bodyPr/>
          <a:lstStyle/>
          <a:p>
            <a:pPr marL="457200" indent="-457200">
              <a:buFont typeface="+mj-lt"/>
              <a:buAutoNum type="arabicPeriod" startAt="5"/>
            </a:pPr>
            <a:r>
              <a:rPr lang="en-US" altLang="en-US" dirty="0">
                <a:solidFill>
                  <a:srgbClr val="C00000"/>
                </a:solidFill>
              </a:rPr>
              <a:t>Design a new game. Any game medium or combination of mediums is acceptable. Record your work in a game design notebook</a:t>
            </a:r>
            <a:r>
              <a:rPr lang="en-US" altLang="en-US" dirty="0" smtClean="0">
                <a:solidFill>
                  <a:srgbClr val="C00000"/>
                </a:solidFill>
              </a:rPr>
              <a:t>.</a:t>
            </a:r>
            <a:endParaRPr lang="en-US" altLang="en-US" dirty="0">
              <a:solidFill>
                <a:srgbClr val="C00000"/>
              </a:solidFill>
            </a:endParaRPr>
          </a:p>
        </p:txBody>
      </p:sp>
      <p:sp>
        <p:nvSpPr>
          <p:cNvPr id="4" name="Content Placeholder 3"/>
          <p:cNvSpPr>
            <a:spLocks noGrp="1"/>
          </p:cNvSpPr>
          <p:nvPr>
            <p:ph idx="10"/>
          </p:nvPr>
        </p:nvSpPr>
        <p:spPr>
          <a:xfrm>
            <a:off x="179512" y="1988840"/>
            <a:ext cx="8517632" cy="3888432"/>
          </a:xfrm>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rgbClr val="C00000"/>
                </a:solidFill>
                <a:latin typeface="Arial" panose="020B0604020202020204" pitchFamily="34" charset="0"/>
              </a:rPr>
              <a:t>Write </a:t>
            </a:r>
            <a:r>
              <a:rPr lang="en-US" altLang="en-US" sz="1800" dirty="0">
                <a:solidFill>
                  <a:srgbClr val="C00000"/>
                </a:solidFill>
                <a:latin typeface="Arial" panose="020B0604020202020204" pitchFamily="34" charset="0"/>
              </a:rPr>
              <a:t>a vision statement for your game. Identify the medium, player format, objectives, and theme of the game. If suitable, describe the setting, story, and characters.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Describe the play value.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Make a preliminary list of the rules of the game. Define the resources.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Draw the game elements.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12160" y="0"/>
            <a:ext cx="1117723" cy="1056078"/>
          </a:xfrm>
          <a:prstGeom prst="rect">
            <a:avLst/>
          </a:prstGeom>
        </p:spPr>
      </p:pic>
    </p:spTree>
    <p:extLst>
      <p:ext uri="{BB962C8B-B14F-4D97-AF65-F5344CB8AC3E}">
        <p14:creationId xmlns:p14="http://schemas.microsoft.com/office/powerpoint/2010/main" val="42460187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a:xfrm>
            <a:off x="233772" y="1556792"/>
            <a:ext cx="3600400" cy="1479366"/>
          </a:xfrm>
        </p:spPr>
        <p:txBody>
          <a:bodyPr/>
          <a:lstStyle/>
          <a:p>
            <a:r>
              <a:rPr lang="en-US" sz="2800" dirty="0" smtClean="0"/>
              <a:t>Starting Your Game </a:t>
            </a:r>
          </a:p>
          <a:p>
            <a:r>
              <a:rPr lang="en-US" sz="2800" dirty="0" smtClean="0"/>
              <a:t>Design Notebook</a:t>
            </a:r>
            <a:endParaRPr lang="en-US" sz="2800" dirty="0"/>
          </a:p>
        </p:txBody>
      </p:sp>
      <p:sp>
        <p:nvSpPr>
          <p:cNvPr id="4" name="Content Placeholder 3"/>
          <p:cNvSpPr>
            <a:spLocks noGrp="1"/>
          </p:cNvSpPr>
          <p:nvPr>
            <p:ph idx="10"/>
          </p:nvPr>
        </p:nvSpPr>
        <p:spPr>
          <a:xfrm>
            <a:off x="107504" y="4028480"/>
            <a:ext cx="8784976" cy="2829520"/>
          </a:xfrm>
        </p:spPr>
        <p:txBody>
          <a:bodyPr/>
          <a:lstStyle/>
          <a:p>
            <a:pPr marL="285750" indent="-285750">
              <a:buFont typeface="Arial" panose="020B0604020202020204" pitchFamily="34" charset="0"/>
              <a:buChar char="•"/>
            </a:pPr>
            <a:r>
              <a:rPr lang="en-US" sz="2400" b="1" dirty="0" smtClean="0"/>
              <a:t>Introduction:</a:t>
            </a:r>
            <a:r>
              <a:rPr lang="en-US" sz="2400" dirty="0" smtClean="0"/>
              <a:t> Describes what you are aiming for in your     game in 3 brief sections.</a:t>
            </a:r>
          </a:p>
          <a:p>
            <a:pPr marL="1200150" lvl="1" indent="-457200">
              <a:buFont typeface="+mj-lt"/>
              <a:buAutoNum type="arabicPeriod"/>
            </a:pPr>
            <a:r>
              <a:rPr lang="en-US" sz="2000" b="1" dirty="0" smtClean="0">
                <a:solidFill>
                  <a:schemeClr val="tx1">
                    <a:lumMod val="75000"/>
                    <a:lumOff val="25000"/>
                  </a:schemeClr>
                </a:solidFill>
                <a:latin typeface="Arial" panose="020B0604020202020204" pitchFamily="34" charset="0"/>
                <a:cs typeface="Arial" panose="020B0604020202020204" pitchFamily="34" charset="0"/>
              </a:rPr>
              <a:t>Vision statement: </a:t>
            </a:r>
            <a:r>
              <a:rPr lang="en-US" sz="2000" dirty="0" smtClean="0">
                <a:solidFill>
                  <a:schemeClr val="tx1">
                    <a:lumMod val="75000"/>
                    <a:lumOff val="25000"/>
                  </a:schemeClr>
                </a:solidFill>
                <a:latin typeface="Arial" panose="020B0604020202020204" pitchFamily="34" charset="0"/>
                <a:cs typeface="Arial" panose="020B0604020202020204" pitchFamily="34" charset="0"/>
              </a:rPr>
              <a:t>Describe your game in a sentence or two.</a:t>
            </a:r>
          </a:p>
          <a:p>
            <a:pPr marL="1200150" lvl="1" indent="-457200">
              <a:buFont typeface="+mj-lt"/>
              <a:buAutoNum type="arabicPeriod"/>
            </a:pPr>
            <a:r>
              <a:rPr lang="en-US" sz="2000" b="1" dirty="0" smtClean="0">
                <a:solidFill>
                  <a:schemeClr val="tx1">
                    <a:lumMod val="75000"/>
                    <a:lumOff val="25000"/>
                  </a:schemeClr>
                </a:solidFill>
                <a:latin typeface="Arial" panose="020B0604020202020204" pitchFamily="34" charset="0"/>
                <a:cs typeface="Arial" panose="020B0604020202020204" pitchFamily="34" charset="0"/>
              </a:rPr>
              <a:t>Limitations:</a:t>
            </a:r>
            <a:r>
              <a:rPr lang="en-US" sz="2000" dirty="0" smtClean="0">
                <a:solidFill>
                  <a:schemeClr val="tx1">
                    <a:lumMod val="75000"/>
                    <a:lumOff val="25000"/>
                  </a:schemeClr>
                </a:solidFill>
                <a:latin typeface="Arial" panose="020B0604020202020204" pitchFamily="34" charset="0"/>
                <a:cs typeface="Arial" panose="020B0604020202020204" pitchFamily="34" charset="0"/>
              </a:rPr>
              <a:t> The game will have limitations, depending on the medium and the equipment needed to play the game.</a:t>
            </a:r>
          </a:p>
          <a:p>
            <a:pPr marL="1200150" lvl="1" indent="-457200">
              <a:buFont typeface="+mj-lt"/>
              <a:buAutoNum type="arabicPeriod"/>
            </a:pPr>
            <a:r>
              <a:rPr lang="en-US" sz="2000" b="1" dirty="0" smtClean="0">
                <a:solidFill>
                  <a:schemeClr val="tx1">
                    <a:lumMod val="75000"/>
                    <a:lumOff val="25000"/>
                  </a:schemeClr>
                </a:solidFill>
                <a:latin typeface="Arial" panose="020B0604020202020204" pitchFamily="34" charset="0"/>
                <a:cs typeface="Arial" panose="020B0604020202020204" pitchFamily="34" charset="0"/>
              </a:rPr>
              <a:t>Timeline:</a:t>
            </a:r>
            <a:r>
              <a:rPr lang="en-US" sz="2000" dirty="0" smtClean="0">
                <a:solidFill>
                  <a:schemeClr val="tx1">
                    <a:lumMod val="75000"/>
                    <a:lumOff val="25000"/>
                  </a:schemeClr>
                </a:solidFill>
                <a:latin typeface="Arial" panose="020B0604020202020204" pitchFamily="34" charset="0"/>
                <a:cs typeface="Arial" panose="020B0604020202020204" pitchFamily="34" charset="0"/>
              </a:rPr>
              <a:t> Set progress goals with specific time milestones so   that the project can be completed in a reasonable time.</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0"/>
            <a:ext cx="5076056" cy="3807042"/>
          </a:xfrm>
          <a:prstGeom prst="rect">
            <a:avLst/>
          </a:prstGeom>
        </p:spPr>
      </p:pic>
    </p:spTree>
    <p:extLst>
      <p:ext uri="{BB962C8B-B14F-4D97-AF65-F5344CB8AC3E}">
        <p14:creationId xmlns:p14="http://schemas.microsoft.com/office/powerpoint/2010/main" val="2102423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smtClean="0"/>
              <a:t>Game Design Requirements</a:t>
            </a:r>
            <a:endParaRPr lang="en-US" dirty="0"/>
          </a:p>
        </p:txBody>
      </p:sp>
      <p:sp>
        <p:nvSpPr>
          <p:cNvPr id="2" name="Content Placeholder 1"/>
          <p:cNvSpPr>
            <a:spLocks noGrp="1"/>
          </p:cNvSpPr>
          <p:nvPr>
            <p:ph idx="10"/>
          </p:nvPr>
        </p:nvSpPr>
        <p:spPr>
          <a:xfrm>
            <a:off x="2134072" y="1529408"/>
            <a:ext cx="6563072" cy="4463281"/>
          </a:xfrm>
        </p:spPr>
        <p:txBody>
          <a:bodyPr/>
          <a:lstStyle/>
          <a:p>
            <a:pPr marL="228600" lvl="0" indent="-228600" eaLnBrk="0" fontAlgn="base" latinLnBrk="0" hangingPunct="0">
              <a:spcBef>
                <a:spcPct val="0"/>
              </a:spcBef>
              <a:spcAft>
                <a:spcPct val="0"/>
              </a:spcAft>
              <a:buFont typeface="+mj-lt"/>
              <a:buAutoNum type="arabicPeriod" startAt="5"/>
            </a:pPr>
            <a:r>
              <a:rPr lang="en-US" altLang="en-US" sz="2000" dirty="0">
                <a:latin typeface="Arial" panose="020B0604020202020204" pitchFamily="34" charset="0"/>
                <a:cs typeface="Arial" panose="020B0604020202020204" pitchFamily="34" charset="0"/>
              </a:rPr>
              <a:t>Design a new game. Any game medium or combination of mediums is acceptable. Record your work in a game design notebook.</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Write a vision statement for your game. Identify the medium, player format, objectives, and theme of the game. If suitable, describe the setting, story, and characters.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Describe the play value.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Make a preliminary list of the rules of the game. Define the resources.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Draw the game elements.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9160074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a:xfrm>
            <a:off x="467544" y="1220934"/>
            <a:ext cx="8229600" cy="460648"/>
          </a:xfrm>
        </p:spPr>
        <p:txBody>
          <a:bodyPr/>
          <a:lstStyle/>
          <a:p>
            <a:r>
              <a:rPr lang="en-US" sz="2800" dirty="0" smtClean="0"/>
              <a:t>Game Design Notebook</a:t>
            </a:r>
            <a:endParaRPr lang="en-US" sz="2800" dirty="0"/>
          </a:p>
        </p:txBody>
      </p:sp>
      <p:sp>
        <p:nvSpPr>
          <p:cNvPr id="4" name="Content Placeholder 3"/>
          <p:cNvSpPr>
            <a:spLocks noGrp="1"/>
          </p:cNvSpPr>
          <p:nvPr>
            <p:ph idx="10"/>
          </p:nvPr>
        </p:nvSpPr>
        <p:spPr>
          <a:xfrm>
            <a:off x="179512" y="1681582"/>
            <a:ext cx="8517632" cy="4195690"/>
          </a:xfrm>
        </p:spPr>
        <p:txBody>
          <a:bodyPr/>
          <a:lstStyle/>
          <a:p>
            <a:r>
              <a:rPr lang="en-US" sz="2400" b="1" dirty="0" smtClean="0"/>
              <a:t>Main Text - Brainstorming</a:t>
            </a:r>
            <a:endParaRPr lang="en-US" sz="2400" dirty="0" smtClean="0"/>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Brainstorming is the process of coming up with as many ideas as possible to solve a problem or accomplish a task.</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Think about what your game could be.</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Write down every idea in your notebook. </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Do not worry about the details at this time.</a:t>
            </a:r>
          </a:p>
          <a:p>
            <a:pPr marL="1600200" lvl="2"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Take the player on an adventure.</a:t>
            </a:r>
          </a:p>
          <a:p>
            <a:pPr marL="1600200" lvl="2"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Teach a skill.</a:t>
            </a:r>
          </a:p>
          <a:p>
            <a:pPr marL="1600200" lvl="2"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Simulate another activity, like ruling an empire or flying a plane.</a:t>
            </a:r>
          </a:p>
          <a:p>
            <a:pPr marL="1600200" lvl="2"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Explore themes or settings, like space travel or pizza delivery.</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8513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a:xfrm>
            <a:off x="467544" y="1220934"/>
            <a:ext cx="8229600" cy="460648"/>
          </a:xfrm>
        </p:spPr>
        <p:txBody>
          <a:bodyPr/>
          <a:lstStyle/>
          <a:p>
            <a:r>
              <a:rPr lang="en-US" sz="2800" dirty="0" smtClean="0"/>
              <a:t>Game Design Notebook</a:t>
            </a:r>
            <a:endParaRPr lang="en-US" sz="2800" dirty="0"/>
          </a:p>
        </p:txBody>
      </p:sp>
      <p:sp>
        <p:nvSpPr>
          <p:cNvPr id="4" name="Content Placeholder 3"/>
          <p:cNvSpPr>
            <a:spLocks noGrp="1"/>
          </p:cNvSpPr>
          <p:nvPr>
            <p:ph idx="10"/>
          </p:nvPr>
        </p:nvSpPr>
        <p:spPr>
          <a:xfrm>
            <a:off x="179512" y="1681582"/>
            <a:ext cx="8568952" cy="4195690"/>
          </a:xfrm>
        </p:spPr>
        <p:txBody>
          <a:bodyPr/>
          <a:lstStyle/>
          <a:p>
            <a:r>
              <a:rPr lang="en-US" sz="2400" b="1" dirty="0" smtClean="0"/>
              <a:t>Main Text - Organize Your Ideas</a:t>
            </a:r>
            <a:endParaRPr lang="en-US" sz="2400" b="1" dirty="0" smtClean="0"/>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Read through your ideas and put a star next to all of the ones that catch your attention.</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Ask yourself and then write your answers in your notebook:</a:t>
            </a:r>
          </a:p>
          <a:p>
            <a:pPr marL="1600200" lvl="2"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What makes those ideas fascinating?</a:t>
            </a:r>
          </a:p>
          <a:p>
            <a:pPr marL="1600200" lvl="2" indent="-4572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What would the game look like?</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Pick out the which one seems most interesting.</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Add details to your idea so you can begin to see your game more clearly.</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Use game elements to guide this process</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p>
          <a:p>
            <a:pPr marL="1200150" lvl="1" indent="-457200">
              <a:buFont typeface="+mj-lt"/>
              <a:buAutoNum type="arabicPeriod"/>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9381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a:xfrm>
            <a:off x="467544" y="1220934"/>
            <a:ext cx="8229600" cy="460648"/>
          </a:xfrm>
        </p:spPr>
        <p:txBody>
          <a:bodyPr/>
          <a:lstStyle/>
          <a:p>
            <a:r>
              <a:rPr lang="en-US" sz="2800" dirty="0" smtClean="0"/>
              <a:t>Game Design Notebook</a:t>
            </a:r>
            <a:endParaRPr lang="en-US" sz="2800" dirty="0"/>
          </a:p>
        </p:txBody>
      </p:sp>
      <p:sp>
        <p:nvSpPr>
          <p:cNvPr id="4" name="Content Placeholder 3"/>
          <p:cNvSpPr>
            <a:spLocks noGrp="1"/>
          </p:cNvSpPr>
          <p:nvPr>
            <p:ph idx="10"/>
          </p:nvPr>
        </p:nvSpPr>
        <p:spPr>
          <a:xfrm>
            <a:off x="179512" y="1681582"/>
            <a:ext cx="8517632" cy="4195690"/>
          </a:xfrm>
        </p:spPr>
        <p:txBody>
          <a:bodyPr/>
          <a:lstStyle/>
          <a:p>
            <a:r>
              <a:rPr lang="en-US" sz="2400" b="1" dirty="0" smtClean="0"/>
              <a:t>Main Text - Players vs. Designers</a:t>
            </a:r>
            <a:endParaRPr lang="en-US" sz="2400" b="1" dirty="0" smtClean="0"/>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Game designers and game players look at games very        differently.</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Designers are focused on how the game works.</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Game players want the enjoyment and challenge of playing a game as well as the fun of spending time with friends.</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While developing and testing your game, you will switch       back and forth between designer and player.</a:t>
            </a:r>
          </a:p>
          <a:p>
            <a:pPr marL="1600200" lvl="2" indent="-457200">
              <a:buFont typeface="+mj-lt"/>
              <a:buAutoNum type="alphaLcPeriod"/>
            </a:pPr>
            <a:r>
              <a:rPr lang="en-US" sz="1600" dirty="0">
                <a:solidFill>
                  <a:schemeClr val="tx1">
                    <a:lumMod val="75000"/>
                    <a:lumOff val="25000"/>
                  </a:schemeClr>
                </a:solidFill>
                <a:latin typeface="Arial" panose="020B0604020202020204" pitchFamily="34" charset="0"/>
                <a:cs typeface="Arial" panose="020B0604020202020204" pitchFamily="34" charset="0"/>
              </a:rPr>
              <a:t>As a designer, you will think of something to add to your game.</a:t>
            </a:r>
          </a:p>
          <a:p>
            <a:pPr marL="1600200" lvl="2" indent="-457200">
              <a:buFont typeface="+mj-lt"/>
              <a:buAutoNum type="alphaLcPeriod"/>
            </a:pPr>
            <a:r>
              <a:rPr lang="en-US" sz="1600" dirty="0">
                <a:solidFill>
                  <a:schemeClr val="tx1">
                    <a:lumMod val="75000"/>
                    <a:lumOff val="25000"/>
                  </a:schemeClr>
                </a:solidFill>
                <a:latin typeface="Arial" panose="020B0604020202020204" pitchFamily="34" charset="0"/>
                <a:cs typeface="Arial" panose="020B0604020202020204" pitchFamily="34" charset="0"/>
              </a:rPr>
              <a:t>As a player, you will give the idea a try to see what you think about it.</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Record everything in your notebook.</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1600200" lvl="2" indent="-457200">
              <a:buFont typeface="+mj-lt"/>
              <a:buAutoNum type="arabicPeriod"/>
            </a:pP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1200150" lvl="1" indent="-457200">
              <a:buFont typeface="+mj-lt"/>
              <a:buAutoNum type="arabicPeriod"/>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9901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5a, 5b, 5c, 5d</a:t>
            </a:r>
            <a:endParaRPr lang="en-US" dirty="0"/>
          </a:p>
        </p:txBody>
      </p:sp>
      <p:sp>
        <p:nvSpPr>
          <p:cNvPr id="3" name="Content Placeholder 2"/>
          <p:cNvSpPr>
            <a:spLocks noGrp="1"/>
          </p:cNvSpPr>
          <p:nvPr>
            <p:ph idx="1"/>
          </p:nvPr>
        </p:nvSpPr>
        <p:spPr>
          <a:xfrm>
            <a:off x="467544" y="1220934"/>
            <a:ext cx="8229600" cy="460648"/>
          </a:xfrm>
        </p:spPr>
        <p:txBody>
          <a:bodyPr/>
          <a:lstStyle/>
          <a:p>
            <a:r>
              <a:rPr lang="en-US" sz="2800" dirty="0" smtClean="0"/>
              <a:t>Game Design Notebook</a:t>
            </a:r>
            <a:endParaRPr lang="en-US" sz="2800" dirty="0"/>
          </a:p>
        </p:txBody>
      </p:sp>
      <p:sp>
        <p:nvSpPr>
          <p:cNvPr id="4" name="Content Placeholder 3"/>
          <p:cNvSpPr>
            <a:spLocks noGrp="1"/>
          </p:cNvSpPr>
          <p:nvPr>
            <p:ph idx="10"/>
          </p:nvPr>
        </p:nvSpPr>
        <p:spPr>
          <a:xfrm>
            <a:off x="179512" y="1681582"/>
            <a:ext cx="8517632" cy="4195690"/>
          </a:xfrm>
        </p:spPr>
        <p:txBody>
          <a:bodyPr/>
          <a:lstStyle/>
          <a:p>
            <a:r>
              <a:rPr lang="en-US" sz="2400" b="1" dirty="0" smtClean="0"/>
              <a:t>Main Text – Game Format</a:t>
            </a:r>
            <a:endParaRPr lang="en-US" sz="2400" b="1" dirty="0" smtClean="0"/>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Identify and record the game medium, player format,            objectives, and theme of the game.</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If appropriate, describe the setting, story, and characters.</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Describe the play value.</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List the rules of the game.</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Define the resources needed for the game.</a:t>
            </a:r>
          </a:p>
          <a:p>
            <a:pPr marL="1200150" lvl="1" indent="-457200">
              <a:buFont typeface="+mj-lt"/>
              <a:buAutoNum type="arabi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Draw the game elements.</a:t>
            </a:r>
          </a:p>
          <a:p>
            <a:pPr marL="1600200" lvl="2" indent="-457200">
              <a:buFont typeface="+mj-lt"/>
              <a:buAutoNum type="arabicPeriod"/>
            </a:pP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1200150" lvl="1" indent="-457200">
              <a:buFont typeface="+mj-lt"/>
              <a:buAutoNum type="arabicPeriod"/>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803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6</a:t>
            </a:r>
            <a:endParaRPr lang="en-US" dirty="0"/>
          </a:p>
        </p:txBody>
      </p:sp>
      <p:sp>
        <p:nvSpPr>
          <p:cNvPr id="2" name="Content Placeholder 1"/>
          <p:cNvSpPr>
            <a:spLocks noGrp="1"/>
          </p:cNvSpPr>
          <p:nvPr>
            <p:ph idx="1"/>
          </p:nvPr>
        </p:nvSpPr>
        <p:spPr/>
        <p:txBody>
          <a:bodyPr/>
          <a:lstStyle/>
          <a:p>
            <a:pPr marL="457200" indent="-457200">
              <a:buFont typeface="+mj-lt"/>
              <a:buAutoNum type="arabicPeriod" startAt="6"/>
            </a:pPr>
            <a:r>
              <a:rPr lang="en-US" altLang="en-US" dirty="0">
                <a:solidFill>
                  <a:srgbClr val="C00000"/>
                </a:solidFill>
              </a:rPr>
              <a:t>Do the following</a:t>
            </a:r>
            <a:r>
              <a:rPr lang="en-US" altLang="en-US" dirty="0" smtClean="0">
                <a:solidFill>
                  <a:srgbClr val="C00000"/>
                </a:solidFill>
              </a:rPr>
              <a:t>:</a:t>
            </a:r>
            <a:endParaRPr lang="en-US" altLang="en-US" dirty="0">
              <a:solidFill>
                <a:srgbClr val="C00000"/>
              </a:solidFill>
            </a:endParaRPr>
          </a:p>
        </p:txBody>
      </p:sp>
      <p:sp>
        <p:nvSpPr>
          <p:cNvPr id="3" name="Content Placeholder 2"/>
          <p:cNvSpPr>
            <a:spLocks noGrp="1"/>
          </p:cNvSpPr>
          <p:nvPr>
            <p:ph idx="10"/>
          </p:nvPr>
        </p:nvSpPr>
        <p:spPr>
          <a:xfrm>
            <a:off x="107504" y="2276872"/>
            <a:ext cx="8589640" cy="3600400"/>
          </a:xfrm>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rgbClr val="C00000"/>
                </a:solidFill>
                <a:latin typeface="Arial" panose="020B0604020202020204" pitchFamily="34" charset="0"/>
              </a:rPr>
              <a:t>Prototype </a:t>
            </a:r>
            <a:r>
              <a:rPr lang="en-US" altLang="en-US" sz="1800" dirty="0">
                <a:solidFill>
                  <a:srgbClr val="C00000"/>
                </a:solidFill>
                <a:latin typeface="Arial" panose="020B0604020202020204" pitchFamily="34" charset="0"/>
              </a:rPr>
              <a:t>your game from requirement 5. If applicable, demonstrate to your counselor that you have addressed player safety through the rules and equipment. Record your work in your game design notebook.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Test your prototype with as many other people as you need to meet the player format. Compare the play experience to your descriptions from requirement 5b. Correct unclear rules, holes in the rules, dead ends, and obvious rule exploits. Change at least one rule, mechanic, or objective from your first version of the game, and describe why you are making the change. Play the game again. Record in your game design notebook whether or not your change had the expected effect.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Repeat 6b at least two more times and record the results in your game design notebook.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17622" y="0"/>
            <a:ext cx="1082087" cy="1022407"/>
          </a:xfrm>
          <a:prstGeom prst="rect">
            <a:avLst/>
          </a:prstGeom>
        </p:spPr>
      </p:pic>
    </p:spTree>
    <p:extLst>
      <p:ext uri="{BB962C8B-B14F-4D97-AF65-F5344CB8AC3E}">
        <p14:creationId xmlns:p14="http://schemas.microsoft.com/office/powerpoint/2010/main" val="20231204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6</a:t>
            </a:r>
            <a:endParaRPr lang="en-US" dirty="0"/>
          </a:p>
        </p:txBody>
      </p:sp>
      <p:sp>
        <p:nvSpPr>
          <p:cNvPr id="3" name="Content Placeholder 2"/>
          <p:cNvSpPr>
            <a:spLocks noGrp="1"/>
          </p:cNvSpPr>
          <p:nvPr>
            <p:ph idx="1"/>
          </p:nvPr>
        </p:nvSpPr>
        <p:spPr>
          <a:xfrm>
            <a:off x="395536" y="1107870"/>
            <a:ext cx="8229600" cy="460648"/>
          </a:xfrm>
        </p:spPr>
        <p:txBody>
          <a:bodyPr/>
          <a:lstStyle/>
          <a:p>
            <a:r>
              <a:rPr lang="en-US" sz="2800" dirty="0" smtClean="0"/>
              <a:t>Prototype Your Game</a:t>
            </a:r>
            <a:endParaRPr lang="en-US" sz="2800" dirty="0"/>
          </a:p>
        </p:txBody>
      </p:sp>
      <p:sp>
        <p:nvSpPr>
          <p:cNvPr id="4" name="Content Placeholder 3"/>
          <p:cNvSpPr>
            <a:spLocks noGrp="1"/>
          </p:cNvSpPr>
          <p:nvPr>
            <p:ph idx="10"/>
          </p:nvPr>
        </p:nvSpPr>
        <p:spPr>
          <a:xfrm>
            <a:off x="107504" y="2465512"/>
            <a:ext cx="4536504" cy="4392488"/>
          </a:xfrm>
        </p:spPr>
        <p:txBody>
          <a:bodyPr/>
          <a:lstStyle/>
          <a:p>
            <a:pPr marL="342900" indent="-342900">
              <a:buFont typeface="+mj-lt"/>
              <a:buAutoNum type="arabicPeriod"/>
            </a:pPr>
            <a:r>
              <a:rPr lang="en-US" sz="2000" dirty="0" smtClean="0"/>
              <a:t>Build a version of your game.</a:t>
            </a:r>
          </a:p>
          <a:p>
            <a:pPr marL="342900" indent="-342900">
              <a:buFont typeface="+mj-lt"/>
              <a:buAutoNum type="arabicPeriod"/>
            </a:pPr>
            <a:r>
              <a:rPr lang="en-US" sz="2000" dirty="0" smtClean="0"/>
              <a:t>Test it.</a:t>
            </a:r>
          </a:p>
          <a:p>
            <a:pPr marL="342900" indent="-342900">
              <a:buFont typeface="+mj-lt"/>
              <a:buAutoNum type="arabicPeriod"/>
            </a:pPr>
            <a:r>
              <a:rPr lang="en-US" sz="2000" dirty="0" smtClean="0"/>
              <a:t>Adjust it.</a:t>
            </a:r>
          </a:p>
          <a:p>
            <a:pPr marL="342900" indent="-342900">
              <a:buFont typeface="+mj-lt"/>
              <a:buAutoNum type="arabicPeriod"/>
            </a:pPr>
            <a:r>
              <a:rPr lang="en-US" sz="2000" dirty="0" smtClean="0"/>
              <a:t>Repeat the process until your    game is engaging and satisfying.</a:t>
            </a:r>
          </a:p>
          <a:p>
            <a:pPr marL="342900" indent="-342900">
              <a:buFont typeface="+mj-lt"/>
              <a:buAutoNum type="arabicPeriod"/>
            </a:pPr>
            <a:r>
              <a:rPr lang="en-US" sz="2000" dirty="0" smtClean="0"/>
              <a:t>When designing a physical        game or sport it is essential to    consider safety.</a:t>
            </a:r>
          </a:p>
          <a:p>
            <a:pPr marL="1085850" lvl="1" indent="-3429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 rules and mechanics     should enforce safe play.</a:t>
            </a:r>
          </a:p>
          <a:p>
            <a:pPr marL="1085850" lvl="1" indent="-342900">
              <a:buFont typeface="+mj-lt"/>
              <a:buAutoNum type="alphaL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Protective equipment should be used to reduce risk.</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596076"/>
            <a:ext cx="4079271" cy="3312368"/>
          </a:xfrm>
          <a:prstGeom prst="rect">
            <a:avLst/>
          </a:prstGeom>
        </p:spPr>
      </p:pic>
      <p:sp>
        <p:nvSpPr>
          <p:cNvPr id="10" name="TextBox 9"/>
          <p:cNvSpPr txBox="1"/>
          <p:nvPr/>
        </p:nvSpPr>
        <p:spPr>
          <a:xfrm>
            <a:off x="395536" y="1546940"/>
            <a:ext cx="8064896" cy="830997"/>
          </a:xfrm>
          <a:prstGeom prst="rect">
            <a:avLst/>
          </a:prstGeom>
          <a:noFill/>
        </p:spPr>
        <p:txBody>
          <a:bodyPr wrap="square" rtlCol="0">
            <a:spAutoFit/>
          </a:bodyPr>
          <a:lstStyle/>
          <a:p>
            <a:r>
              <a:rPr lang="en-US" sz="2400" dirty="0">
                <a:solidFill>
                  <a:schemeClr val="tx1">
                    <a:lumMod val="75000"/>
                    <a:lumOff val="25000"/>
                  </a:schemeClr>
                </a:solidFill>
                <a:latin typeface="Arial" panose="020B0604020202020204" pitchFamily="34" charset="0"/>
                <a:cs typeface="Arial" panose="020B0604020202020204" pitchFamily="34" charset="0"/>
              </a:rPr>
              <a:t>You must have your merit badge counselor’s approval of </a:t>
            </a:r>
            <a:r>
              <a:rPr lang="en-US" sz="2400" dirty="0" smtClean="0">
                <a:solidFill>
                  <a:schemeClr val="tx1">
                    <a:lumMod val="75000"/>
                    <a:lumOff val="25000"/>
                  </a:schemeClr>
                </a:solidFill>
                <a:latin typeface="Arial" panose="020B0604020202020204" pitchFamily="34" charset="0"/>
                <a:cs typeface="Arial" panose="020B0604020202020204" pitchFamily="34" charset="0"/>
              </a:rPr>
              <a:t> your </a:t>
            </a:r>
            <a:r>
              <a:rPr lang="en-US" sz="2400" dirty="0">
                <a:solidFill>
                  <a:schemeClr val="tx1">
                    <a:lumMod val="75000"/>
                    <a:lumOff val="25000"/>
                  </a:schemeClr>
                </a:solidFill>
                <a:latin typeface="Arial" panose="020B0604020202020204" pitchFamily="34" charset="0"/>
                <a:cs typeface="Arial" panose="020B0604020202020204" pitchFamily="34" charset="0"/>
              </a:rPr>
              <a:t>concept before you begin creating your prototype!</a:t>
            </a:r>
          </a:p>
        </p:txBody>
      </p:sp>
    </p:spTree>
    <p:extLst>
      <p:ext uri="{BB962C8B-B14F-4D97-AF65-F5344CB8AC3E}">
        <p14:creationId xmlns:p14="http://schemas.microsoft.com/office/powerpoint/2010/main" val="2554996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6</a:t>
            </a:r>
            <a:endParaRPr lang="en-US" dirty="0"/>
          </a:p>
        </p:txBody>
      </p:sp>
      <p:sp>
        <p:nvSpPr>
          <p:cNvPr id="3" name="Content Placeholder 2"/>
          <p:cNvSpPr>
            <a:spLocks noGrp="1"/>
          </p:cNvSpPr>
          <p:nvPr>
            <p:ph idx="1"/>
          </p:nvPr>
        </p:nvSpPr>
        <p:spPr>
          <a:xfrm>
            <a:off x="395536" y="1107870"/>
            <a:ext cx="8229600" cy="460648"/>
          </a:xfrm>
        </p:spPr>
        <p:txBody>
          <a:bodyPr/>
          <a:lstStyle/>
          <a:p>
            <a:r>
              <a:rPr lang="en-US" sz="2800" dirty="0" smtClean="0"/>
              <a:t>Prototype Your Game</a:t>
            </a:r>
            <a:endParaRPr lang="en-US" sz="2800" dirty="0"/>
          </a:p>
        </p:txBody>
      </p:sp>
      <p:sp>
        <p:nvSpPr>
          <p:cNvPr id="4" name="Content Placeholder 3"/>
          <p:cNvSpPr>
            <a:spLocks noGrp="1"/>
          </p:cNvSpPr>
          <p:nvPr>
            <p:ph idx="10"/>
          </p:nvPr>
        </p:nvSpPr>
        <p:spPr>
          <a:xfrm>
            <a:off x="107504" y="1772816"/>
            <a:ext cx="8712968" cy="5085184"/>
          </a:xfrm>
        </p:spPr>
        <p:txBody>
          <a:bodyPr/>
          <a:lstStyle/>
          <a:p>
            <a:pPr marL="285750" indent="-285750">
              <a:spcAft>
                <a:spcPts val="1000"/>
              </a:spcAft>
              <a:buFont typeface="Arial"/>
              <a:buChar char="•"/>
            </a:pPr>
            <a:r>
              <a:rPr lang="en-US" sz="2000" dirty="0"/>
              <a:t>Test your prototype with as many other people as you need to meet </a:t>
            </a:r>
            <a:r>
              <a:rPr lang="en-US" sz="2000" dirty="0" smtClean="0"/>
              <a:t>    the </a:t>
            </a:r>
            <a:r>
              <a:rPr lang="en-US" sz="2000" dirty="0"/>
              <a:t>player format.</a:t>
            </a:r>
          </a:p>
          <a:p>
            <a:pPr marL="285750" indent="-285750">
              <a:spcAft>
                <a:spcPts val="1000"/>
              </a:spcAft>
              <a:buFont typeface="Arial"/>
              <a:buChar char="•"/>
            </a:pPr>
            <a:r>
              <a:rPr lang="en-US" sz="2000" dirty="0"/>
              <a:t>Compare the player experience to your </a:t>
            </a:r>
            <a:r>
              <a:rPr lang="en-US" sz="2000" dirty="0" smtClean="0"/>
              <a:t>descriptions.</a:t>
            </a:r>
          </a:p>
          <a:p>
            <a:pPr marL="285750" indent="-285750">
              <a:spcAft>
                <a:spcPts val="1000"/>
              </a:spcAft>
              <a:buFont typeface="Arial"/>
              <a:buChar char="•"/>
            </a:pPr>
            <a:r>
              <a:rPr lang="en-US" sz="2000" dirty="0" smtClean="0"/>
              <a:t>Correct </a:t>
            </a:r>
            <a:r>
              <a:rPr lang="en-US" sz="2000" dirty="0"/>
              <a:t>unclear rules, holes in the rules, dead ends, and obvious rule exploits.</a:t>
            </a:r>
          </a:p>
          <a:p>
            <a:pPr marL="285750" indent="-285750">
              <a:spcAft>
                <a:spcPts val="1000"/>
              </a:spcAft>
              <a:buFont typeface="Arial"/>
              <a:buChar char="•"/>
            </a:pPr>
            <a:r>
              <a:rPr lang="en-US" sz="2000" dirty="0"/>
              <a:t>Change at least one rule, mechanic, or </a:t>
            </a:r>
            <a:r>
              <a:rPr lang="en-US" sz="2000" dirty="0" smtClean="0"/>
              <a:t>objective </a:t>
            </a:r>
            <a:r>
              <a:rPr lang="en-US" sz="2000" dirty="0"/>
              <a:t>from your first version of the game, and describe why you are making the change.</a:t>
            </a:r>
          </a:p>
          <a:p>
            <a:pPr marL="285750" indent="-285750">
              <a:spcAft>
                <a:spcPts val="1000"/>
              </a:spcAft>
              <a:buFont typeface="Arial"/>
              <a:buChar char="•"/>
            </a:pPr>
            <a:r>
              <a:rPr lang="en-US" sz="2000" dirty="0" smtClean="0"/>
              <a:t>Play </a:t>
            </a:r>
            <a:r>
              <a:rPr lang="en-US" sz="2000" dirty="0"/>
              <a:t>the game again.</a:t>
            </a:r>
          </a:p>
          <a:p>
            <a:pPr marL="285750" indent="-285750">
              <a:spcAft>
                <a:spcPts val="1000"/>
              </a:spcAft>
              <a:buFont typeface="Arial"/>
              <a:buChar char="•"/>
            </a:pPr>
            <a:r>
              <a:rPr lang="en-US" sz="2000" dirty="0" smtClean="0"/>
              <a:t>Record </a:t>
            </a:r>
            <a:r>
              <a:rPr lang="en-US" sz="2000" dirty="0"/>
              <a:t>whether or not your change had the expected effect.</a:t>
            </a:r>
          </a:p>
          <a:p>
            <a:pPr marL="285750" indent="-285750">
              <a:spcAft>
                <a:spcPts val="1000"/>
              </a:spcAft>
              <a:buFont typeface="Arial"/>
              <a:buChar char="•"/>
            </a:pPr>
            <a:r>
              <a:rPr lang="en-US" sz="2000" dirty="0"/>
              <a:t>Repeat </a:t>
            </a:r>
            <a:r>
              <a:rPr lang="en-US" sz="2000" dirty="0" smtClean="0"/>
              <a:t>at </a:t>
            </a:r>
            <a:r>
              <a:rPr lang="en-US" sz="2000" dirty="0"/>
              <a:t>least two more </a:t>
            </a:r>
            <a:r>
              <a:rPr lang="en-US" sz="2000" dirty="0" smtClean="0"/>
              <a:t>times and record your results.</a:t>
            </a:r>
            <a:endParaRPr lang="en-US" sz="2000" dirty="0"/>
          </a:p>
        </p:txBody>
      </p:sp>
    </p:spTree>
    <p:extLst>
      <p:ext uri="{BB962C8B-B14F-4D97-AF65-F5344CB8AC3E}">
        <p14:creationId xmlns:p14="http://schemas.microsoft.com/office/powerpoint/2010/main" val="9827520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7</a:t>
            </a:r>
            <a:endParaRPr lang="en-US" dirty="0"/>
          </a:p>
        </p:txBody>
      </p:sp>
      <p:sp>
        <p:nvSpPr>
          <p:cNvPr id="2" name="Content Placeholder 1"/>
          <p:cNvSpPr>
            <a:spLocks noGrp="1"/>
          </p:cNvSpPr>
          <p:nvPr>
            <p:ph idx="1"/>
          </p:nvPr>
        </p:nvSpPr>
        <p:spPr/>
        <p:txBody>
          <a:bodyPr/>
          <a:lstStyle/>
          <a:p>
            <a:pPr marL="342900" indent="-342900" eaLnBrk="0" fontAlgn="base" latinLnBrk="0" hangingPunct="0">
              <a:spcBef>
                <a:spcPct val="0"/>
              </a:spcBef>
              <a:spcAft>
                <a:spcPct val="0"/>
              </a:spcAft>
              <a:buFont typeface="+mj-lt"/>
              <a:buAutoNum type="arabicPeriod" startAt="7"/>
            </a:pPr>
            <a:r>
              <a:rPr lang="en-US" altLang="en-US" sz="1800" dirty="0">
                <a:solidFill>
                  <a:srgbClr val="C00000"/>
                </a:solidFill>
              </a:rPr>
              <a:t>Blind test your game. Do the following</a:t>
            </a:r>
            <a:r>
              <a:rPr lang="en-US" altLang="en-US" sz="1200" dirty="0" smtClean="0">
                <a:solidFill>
                  <a:srgbClr val="C00000"/>
                </a:solidFill>
              </a:rPr>
              <a:t>:</a:t>
            </a:r>
            <a:endParaRPr lang="en-US" sz="1200" dirty="0">
              <a:solidFill>
                <a:srgbClr val="C00000"/>
              </a:solidFill>
            </a:endParaRPr>
          </a:p>
        </p:txBody>
      </p:sp>
      <p:sp>
        <p:nvSpPr>
          <p:cNvPr id="3" name="Content Placeholder 2"/>
          <p:cNvSpPr>
            <a:spLocks noGrp="1"/>
          </p:cNvSpPr>
          <p:nvPr>
            <p:ph idx="10"/>
          </p:nvPr>
        </p:nvSpPr>
        <p:spPr>
          <a:xfrm>
            <a:off x="35496" y="2276872"/>
            <a:ext cx="8661648" cy="3600400"/>
          </a:xfrm>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rgbClr val="C00000"/>
                </a:solidFill>
                <a:latin typeface="Arial" panose="020B0604020202020204" pitchFamily="34" charset="0"/>
              </a:rPr>
              <a:t>Write </a:t>
            </a:r>
            <a:r>
              <a:rPr lang="en-US" altLang="en-US" sz="1800" dirty="0">
                <a:solidFill>
                  <a:srgbClr val="C00000"/>
                </a:solidFill>
                <a:latin typeface="Arial" panose="020B0604020202020204" pitchFamily="34" charset="0"/>
              </a:rPr>
              <a:t>an instruction sheet that includes all of the information needed to play the game. Clearly describe how to set up the game, play the game, and end the game. List the game objectives.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rPr>
              <a:t>Share your prototype from requirement 6a with a group of players that has not played it or witnessed a previous playtest. Provide them with your instruction sheet(s) and any physical components. Watch them play the game, but do not provide them with instruction. Record their feedback in your game design notebook.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rPr>
              <a:t>Share your game design notebook with your counselor. Discuss the player reactions to your project and what you learned about the game design process. Based on your testing, determine what you like most about your game and suggest one or more changes.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28974" y="0"/>
            <a:ext cx="1114186" cy="1052736"/>
          </a:xfrm>
          <a:prstGeom prst="rect">
            <a:avLst/>
          </a:prstGeom>
        </p:spPr>
      </p:pic>
    </p:spTree>
    <p:extLst>
      <p:ext uri="{BB962C8B-B14F-4D97-AF65-F5344CB8AC3E}">
        <p14:creationId xmlns:p14="http://schemas.microsoft.com/office/powerpoint/2010/main" val="19553151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7a</a:t>
            </a:r>
            <a:endParaRPr lang="en-US" dirty="0"/>
          </a:p>
        </p:txBody>
      </p:sp>
      <p:sp>
        <p:nvSpPr>
          <p:cNvPr id="3" name="Content Placeholder 2"/>
          <p:cNvSpPr>
            <a:spLocks noGrp="1"/>
          </p:cNvSpPr>
          <p:nvPr>
            <p:ph idx="1"/>
          </p:nvPr>
        </p:nvSpPr>
        <p:spPr>
          <a:xfrm>
            <a:off x="395536" y="1107870"/>
            <a:ext cx="8229600" cy="460648"/>
          </a:xfrm>
        </p:spPr>
        <p:txBody>
          <a:bodyPr/>
          <a:lstStyle/>
          <a:p>
            <a:r>
              <a:rPr lang="en-US" sz="2800" dirty="0" smtClean="0"/>
              <a:t>Writing Rules for Your Game</a:t>
            </a:r>
            <a:endParaRPr lang="en-US" sz="2800" dirty="0"/>
          </a:p>
        </p:txBody>
      </p:sp>
      <p:sp>
        <p:nvSpPr>
          <p:cNvPr id="4" name="Content Placeholder 3"/>
          <p:cNvSpPr>
            <a:spLocks noGrp="1"/>
          </p:cNvSpPr>
          <p:nvPr>
            <p:ph idx="10"/>
          </p:nvPr>
        </p:nvSpPr>
        <p:spPr>
          <a:xfrm>
            <a:off x="107504" y="1772816"/>
            <a:ext cx="5112568" cy="5085184"/>
          </a:xfrm>
        </p:spPr>
        <p:txBody>
          <a:bodyPr/>
          <a:lstStyle/>
          <a:p>
            <a:pPr marL="285750" indent="-285750">
              <a:spcAft>
                <a:spcPts val="1000"/>
              </a:spcAft>
              <a:buFont typeface="Arial"/>
              <a:buChar char="•"/>
            </a:pPr>
            <a:r>
              <a:rPr lang="en-US" sz="2000" dirty="0" smtClean="0"/>
              <a:t>Write the rules for your game.</a:t>
            </a:r>
          </a:p>
          <a:p>
            <a:pPr marL="285750" indent="-285750">
              <a:spcAft>
                <a:spcPts val="1000"/>
              </a:spcAft>
              <a:buFont typeface="Arial"/>
              <a:buChar char="•"/>
            </a:pPr>
            <a:r>
              <a:rPr lang="en-US" sz="2000" dirty="0" smtClean="0"/>
              <a:t>Test your ruleset by having someone unfamiliar with your game explain your game to you after reading your rules.</a:t>
            </a:r>
          </a:p>
          <a:p>
            <a:pPr marL="285750" indent="-285750">
              <a:spcAft>
                <a:spcPts val="1000"/>
              </a:spcAft>
              <a:buFont typeface="Arial"/>
              <a:buChar char="•"/>
            </a:pPr>
            <a:r>
              <a:rPr lang="en-US" sz="2000" dirty="0" smtClean="0"/>
              <a:t>Give examples for special or               complicated situations.</a:t>
            </a:r>
          </a:p>
          <a:p>
            <a:pPr marL="285750" indent="-285750">
              <a:spcAft>
                <a:spcPts val="1000"/>
              </a:spcAft>
              <a:buFont typeface="Arial"/>
              <a:buChar char="•"/>
            </a:pP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590096"/>
            <a:ext cx="3727042" cy="5267904"/>
          </a:xfrm>
          <a:prstGeom prst="rect">
            <a:avLst/>
          </a:prstGeom>
        </p:spPr>
      </p:pic>
    </p:spTree>
    <p:extLst>
      <p:ext uri="{BB962C8B-B14F-4D97-AF65-F5344CB8AC3E}">
        <p14:creationId xmlns:p14="http://schemas.microsoft.com/office/powerpoint/2010/main" val="36102444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7</a:t>
            </a:r>
            <a:endParaRPr lang="en-US" dirty="0"/>
          </a:p>
        </p:txBody>
      </p:sp>
      <p:sp>
        <p:nvSpPr>
          <p:cNvPr id="2" name="Content Placeholder 1"/>
          <p:cNvSpPr>
            <a:spLocks noGrp="1"/>
          </p:cNvSpPr>
          <p:nvPr>
            <p:ph idx="1"/>
          </p:nvPr>
        </p:nvSpPr>
        <p:spPr/>
        <p:txBody>
          <a:bodyPr/>
          <a:lstStyle/>
          <a:p>
            <a:pPr marL="342900" indent="-342900" eaLnBrk="0" fontAlgn="base" latinLnBrk="0" hangingPunct="0">
              <a:spcBef>
                <a:spcPct val="0"/>
              </a:spcBef>
              <a:spcAft>
                <a:spcPct val="0"/>
              </a:spcAft>
              <a:buFont typeface="+mj-lt"/>
              <a:buAutoNum type="arabicPeriod" startAt="7"/>
            </a:pPr>
            <a:r>
              <a:rPr lang="en-US" altLang="en-US" sz="1800" dirty="0">
                <a:solidFill>
                  <a:srgbClr val="C00000"/>
                </a:solidFill>
              </a:rPr>
              <a:t>Blind test your game. Do the following</a:t>
            </a:r>
            <a:r>
              <a:rPr lang="en-US" altLang="en-US" sz="1200" dirty="0" smtClean="0">
                <a:solidFill>
                  <a:srgbClr val="C00000"/>
                </a:solidFill>
              </a:rPr>
              <a:t>:</a:t>
            </a:r>
            <a:endParaRPr lang="en-US" sz="1200" dirty="0">
              <a:solidFill>
                <a:srgbClr val="C00000"/>
              </a:solidFill>
            </a:endParaRPr>
          </a:p>
        </p:txBody>
      </p:sp>
      <p:sp>
        <p:nvSpPr>
          <p:cNvPr id="3" name="Content Placeholder 2"/>
          <p:cNvSpPr>
            <a:spLocks noGrp="1"/>
          </p:cNvSpPr>
          <p:nvPr>
            <p:ph idx="10"/>
          </p:nvPr>
        </p:nvSpPr>
        <p:spPr>
          <a:xfrm>
            <a:off x="35496" y="2276872"/>
            <a:ext cx="8661648" cy="3600400"/>
          </a:xfrm>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chemeClr val="tx1">
                    <a:lumMod val="75000"/>
                    <a:lumOff val="25000"/>
                  </a:schemeClr>
                </a:solidFill>
                <a:latin typeface="Arial" panose="020B0604020202020204" pitchFamily="34" charset="0"/>
              </a:rPr>
              <a:t>Write </a:t>
            </a:r>
            <a:r>
              <a:rPr lang="en-US" altLang="en-US" sz="1800" dirty="0">
                <a:solidFill>
                  <a:schemeClr val="tx1">
                    <a:lumMod val="75000"/>
                    <a:lumOff val="25000"/>
                  </a:schemeClr>
                </a:solidFill>
                <a:latin typeface="Arial" panose="020B0604020202020204" pitchFamily="34" charset="0"/>
              </a:rPr>
              <a:t>an instruction sheet that includes all of the information needed to play the game. Clearly describe how to set up the game, play the game, and end the game. List the game objectives.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Share your prototype from requirement 6a with a group of players that has not played it or witnessed a previous playtest. Provide them with your instruction sheet(s) and any physical components. Watch them play the game, but do not provide them with instruction. Record their feedback in your game design notebook.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rPr>
              <a:t>Share your game design notebook with your counselor. Discuss the player reactions to your project and what you learned about the game design process. Based on your testing, determine what you like most about your game and suggest one or more changes.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28974" y="0"/>
            <a:ext cx="1114186" cy="1052736"/>
          </a:xfrm>
          <a:prstGeom prst="rect">
            <a:avLst/>
          </a:prstGeom>
        </p:spPr>
      </p:pic>
    </p:spTree>
    <p:extLst>
      <p:ext uri="{BB962C8B-B14F-4D97-AF65-F5344CB8AC3E}">
        <p14:creationId xmlns:p14="http://schemas.microsoft.com/office/powerpoint/2010/main" val="644754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smtClean="0"/>
              <a:t>Game Design Requirements</a:t>
            </a:r>
            <a:endParaRPr lang="en-US" dirty="0"/>
          </a:p>
        </p:txBody>
      </p:sp>
      <p:sp>
        <p:nvSpPr>
          <p:cNvPr id="2" name="Content Placeholder 1"/>
          <p:cNvSpPr>
            <a:spLocks noGrp="1"/>
          </p:cNvSpPr>
          <p:nvPr>
            <p:ph idx="10"/>
          </p:nvPr>
        </p:nvSpPr>
        <p:spPr>
          <a:xfrm>
            <a:off x="2134072" y="1393782"/>
            <a:ext cx="6563072" cy="5131562"/>
          </a:xfrm>
        </p:spPr>
        <p:txBody>
          <a:bodyPr/>
          <a:lstStyle/>
          <a:p>
            <a:pPr marL="457200" lvl="0" indent="-457200" eaLnBrk="0" fontAlgn="base" latinLnBrk="0" hangingPunct="0">
              <a:spcBef>
                <a:spcPct val="0"/>
              </a:spcBef>
              <a:spcAft>
                <a:spcPct val="0"/>
              </a:spcAft>
              <a:buFont typeface="+mj-lt"/>
              <a:buAutoNum type="arabicPeriod" startAt="6"/>
            </a:pPr>
            <a:r>
              <a:rPr lang="en-US" altLang="en-US" sz="2000" dirty="0">
                <a:latin typeface="Arial" panose="020B0604020202020204" pitchFamily="34" charset="0"/>
                <a:cs typeface="Arial" panose="020B0604020202020204" pitchFamily="34" charset="0"/>
              </a:rPr>
              <a:t>Do the following:</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Prototype your game from requirement 5. If applicable, demonstrate to your counselor that you have addressed player safety through the rules and equipment. Record your work in your game design notebook.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Test your prototype with as many other people as you need to meet the player format. Compare the play experience to your descriptions from requirement 5b. Correct unclear rules, holes in the rules, dead ends, and obvious rule exploits. Change at least one rule, mechanic, or objective from your first version of the game, and describe why you are making the change. Play the game again. Record in your game design notebook whether or not your change had the expected effect.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Repeat 6b at least two more times and record the results in your game design notebook.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32647546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7b</a:t>
            </a:r>
            <a:endParaRPr lang="en-US" dirty="0"/>
          </a:p>
        </p:txBody>
      </p:sp>
      <p:sp>
        <p:nvSpPr>
          <p:cNvPr id="3" name="Content Placeholder 2"/>
          <p:cNvSpPr>
            <a:spLocks noGrp="1"/>
          </p:cNvSpPr>
          <p:nvPr>
            <p:ph idx="1"/>
          </p:nvPr>
        </p:nvSpPr>
        <p:spPr>
          <a:xfrm>
            <a:off x="395536" y="1107870"/>
            <a:ext cx="8229600" cy="460648"/>
          </a:xfrm>
        </p:spPr>
        <p:txBody>
          <a:bodyPr/>
          <a:lstStyle/>
          <a:p>
            <a:r>
              <a:rPr lang="en-US" sz="2800" dirty="0" smtClean="0"/>
              <a:t>Blind Test Your Game</a:t>
            </a:r>
            <a:endParaRPr lang="en-US" sz="2800" dirty="0"/>
          </a:p>
        </p:txBody>
      </p:sp>
      <p:sp>
        <p:nvSpPr>
          <p:cNvPr id="4" name="Content Placeholder 3"/>
          <p:cNvSpPr>
            <a:spLocks noGrp="1"/>
          </p:cNvSpPr>
          <p:nvPr>
            <p:ph idx="10"/>
          </p:nvPr>
        </p:nvSpPr>
        <p:spPr>
          <a:xfrm>
            <a:off x="107504" y="1772816"/>
            <a:ext cx="8712968" cy="5085184"/>
          </a:xfrm>
        </p:spPr>
        <p:txBody>
          <a:bodyPr/>
          <a:lstStyle/>
          <a:p>
            <a:pPr marL="285750" indent="-285750">
              <a:spcAft>
                <a:spcPts val="1000"/>
              </a:spcAft>
              <a:buFont typeface="Arial"/>
              <a:buChar char="•"/>
            </a:pPr>
            <a:r>
              <a:rPr lang="en-US" sz="2000" dirty="0" smtClean="0"/>
              <a:t>In a blind test the players have no experience with the game and do   not interact with the designer during the test.</a:t>
            </a:r>
          </a:p>
          <a:p>
            <a:pPr marL="285750" indent="-285750">
              <a:spcAft>
                <a:spcPts val="1000"/>
              </a:spcAft>
              <a:buFont typeface="Arial"/>
              <a:buChar char="•"/>
            </a:pPr>
            <a:r>
              <a:rPr lang="en-US" sz="2000" dirty="0" smtClean="0"/>
              <a:t>They use the rules and components provided by the designer and play the game as well as they are able.</a:t>
            </a:r>
          </a:p>
          <a:p>
            <a:pPr marL="285750" indent="-285750">
              <a:spcAft>
                <a:spcPts val="1000"/>
              </a:spcAft>
              <a:buFont typeface="Arial"/>
              <a:buChar char="•"/>
            </a:pPr>
            <a:r>
              <a:rPr lang="en-US" sz="2000" dirty="0" smtClean="0"/>
              <a:t>The game designer observes and takes notes to identify problems for correction.</a:t>
            </a:r>
          </a:p>
          <a:p>
            <a:pPr marL="285750" indent="-285750">
              <a:spcAft>
                <a:spcPts val="1000"/>
              </a:spcAft>
              <a:buFont typeface="Arial"/>
              <a:buChar char="•"/>
            </a:pPr>
            <a:r>
              <a:rPr lang="en-US" sz="2000" dirty="0" smtClean="0"/>
              <a:t>After the game is over, ask the players about the game experience.</a:t>
            </a:r>
          </a:p>
          <a:p>
            <a:pPr marL="285750" indent="-285750">
              <a:spcAft>
                <a:spcPts val="1000"/>
              </a:spcAft>
              <a:buFont typeface="Arial"/>
              <a:buChar char="•"/>
            </a:pPr>
            <a:r>
              <a:rPr lang="en-US" sz="2000" dirty="0" smtClean="0"/>
              <a:t>Find out what aspects of the game were confusing, boring, or too        difficult.</a:t>
            </a:r>
          </a:p>
          <a:p>
            <a:pPr marL="285750" indent="-285750">
              <a:spcAft>
                <a:spcPts val="1000"/>
              </a:spcAft>
              <a:buFont typeface="Arial"/>
              <a:buChar char="•"/>
            </a:pPr>
            <a:r>
              <a:rPr lang="en-US" sz="2000" dirty="0" smtClean="0"/>
              <a:t>Modify your game if necessary based upon player feedback.</a:t>
            </a:r>
            <a:endParaRPr lang="en-US" sz="2000" dirty="0"/>
          </a:p>
        </p:txBody>
      </p:sp>
    </p:spTree>
    <p:extLst>
      <p:ext uri="{BB962C8B-B14F-4D97-AF65-F5344CB8AC3E}">
        <p14:creationId xmlns:p14="http://schemas.microsoft.com/office/powerpoint/2010/main" val="11515530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7</a:t>
            </a:r>
            <a:endParaRPr lang="en-US" dirty="0"/>
          </a:p>
        </p:txBody>
      </p:sp>
      <p:sp>
        <p:nvSpPr>
          <p:cNvPr id="2" name="Content Placeholder 1"/>
          <p:cNvSpPr>
            <a:spLocks noGrp="1"/>
          </p:cNvSpPr>
          <p:nvPr>
            <p:ph idx="1"/>
          </p:nvPr>
        </p:nvSpPr>
        <p:spPr/>
        <p:txBody>
          <a:bodyPr/>
          <a:lstStyle/>
          <a:p>
            <a:pPr marL="342900" indent="-342900" eaLnBrk="0" fontAlgn="base" latinLnBrk="0" hangingPunct="0">
              <a:spcBef>
                <a:spcPct val="0"/>
              </a:spcBef>
              <a:spcAft>
                <a:spcPct val="0"/>
              </a:spcAft>
              <a:buFont typeface="+mj-lt"/>
              <a:buAutoNum type="arabicPeriod" startAt="7"/>
            </a:pPr>
            <a:r>
              <a:rPr lang="en-US" altLang="en-US" sz="1800" dirty="0">
                <a:solidFill>
                  <a:srgbClr val="C00000"/>
                </a:solidFill>
              </a:rPr>
              <a:t>Blind test your game. Do the following</a:t>
            </a:r>
            <a:r>
              <a:rPr lang="en-US" altLang="en-US" sz="1200" dirty="0" smtClean="0">
                <a:solidFill>
                  <a:srgbClr val="C00000"/>
                </a:solidFill>
              </a:rPr>
              <a:t>:</a:t>
            </a:r>
            <a:endParaRPr lang="en-US" sz="1200" dirty="0">
              <a:solidFill>
                <a:srgbClr val="C00000"/>
              </a:solidFill>
            </a:endParaRPr>
          </a:p>
        </p:txBody>
      </p:sp>
      <p:sp>
        <p:nvSpPr>
          <p:cNvPr id="3" name="Content Placeholder 2"/>
          <p:cNvSpPr>
            <a:spLocks noGrp="1"/>
          </p:cNvSpPr>
          <p:nvPr>
            <p:ph idx="10"/>
          </p:nvPr>
        </p:nvSpPr>
        <p:spPr>
          <a:xfrm>
            <a:off x="35496" y="2276872"/>
            <a:ext cx="8661648" cy="3600400"/>
          </a:xfrm>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chemeClr val="tx1">
                    <a:lumMod val="75000"/>
                    <a:lumOff val="25000"/>
                  </a:schemeClr>
                </a:solidFill>
                <a:latin typeface="Arial" panose="020B0604020202020204" pitchFamily="34" charset="0"/>
              </a:rPr>
              <a:t>Write </a:t>
            </a:r>
            <a:r>
              <a:rPr lang="en-US" altLang="en-US" sz="1800" dirty="0">
                <a:solidFill>
                  <a:schemeClr val="tx1">
                    <a:lumMod val="75000"/>
                    <a:lumOff val="25000"/>
                  </a:schemeClr>
                </a:solidFill>
                <a:latin typeface="Arial" panose="020B0604020202020204" pitchFamily="34" charset="0"/>
              </a:rPr>
              <a:t>an instruction sheet that includes all of the information needed to play the game. Clearly describe how to set up the game, play the game, and end the game. List the game objectives.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rPr>
              <a:t>Share your prototype from requirement 6a with a group of players that has not played it or witnessed a previous playtest. Provide them with your instruction sheet(s) and any physical components. Watch them play the game, but do not provide them with instruction. Record their feedback in your game design notebook.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Share your game design notebook with your counselor. Discuss the player reactions to your project and what you learned about the game design process. Based on your testing, determine what you like most about your game and suggest one or more changes.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28974" y="0"/>
            <a:ext cx="1114186" cy="1052736"/>
          </a:xfrm>
          <a:prstGeom prst="rect">
            <a:avLst/>
          </a:prstGeom>
        </p:spPr>
      </p:pic>
    </p:spTree>
    <p:extLst>
      <p:ext uri="{BB962C8B-B14F-4D97-AF65-F5344CB8AC3E}">
        <p14:creationId xmlns:p14="http://schemas.microsoft.com/office/powerpoint/2010/main" val="27072400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Requirement 8</a:t>
            </a:r>
            <a:endParaRPr lang="en-US" dirty="0"/>
          </a:p>
        </p:txBody>
      </p:sp>
      <p:sp>
        <p:nvSpPr>
          <p:cNvPr id="9" name="Content Placeholder 8"/>
          <p:cNvSpPr>
            <a:spLocks noGrp="1"/>
          </p:cNvSpPr>
          <p:nvPr>
            <p:ph idx="1"/>
          </p:nvPr>
        </p:nvSpPr>
        <p:spPr/>
        <p:txBody>
          <a:bodyPr/>
          <a:lstStyle/>
          <a:p>
            <a:pPr marL="342900" indent="-342900" eaLnBrk="0" fontAlgn="base" latinLnBrk="0" hangingPunct="0">
              <a:spcBef>
                <a:spcPct val="0"/>
              </a:spcBef>
              <a:spcAft>
                <a:spcPct val="0"/>
              </a:spcAft>
              <a:buFont typeface="+mj-lt"/>
              <a:buAutoNum type="arabicPeriod" startAt="8"/>
            </a:pPr>
            <a:r>
              <a:rPr lang="en-US" altLang="en-US" sz="1800" dirty="0">
                <a:solidFill>
                  <a:srgbClr val="C00000"/>
                </a:solidFill>
              </a:rPr>
              <a:t>Do ONE of the following</a:t>
            </a:r>
            <a:r>
              <a:rPr lang="en-US" altLang="en-US" sz="1800" dirty="0" smtClean="0">
                <a:solidFill>
                  <a:srgbClr val="C00000"/>
                </a:solidFill>
              </a:rPr>
              <a:t>:</a:t>
            </a:r>
            <a:endParaRPr lang="en-US" sz="1200" dirty="0">
              <a:solidFill>
                <a:srgbClr val="C00000"/>
              </a:solidFill>
            </a:endParaRPr>
          </a:p>
        </p:txBody>
      </p:sp>
      <p:sp>
        <p:nvSpPr>
          <p:cNvPr id="2" name="Content Placeholder 1"/>
          <p:cNvSpPr>
            <a:spLocks noGrp="1"/>
          </p:cNvSpPr>
          <p:nvPr>
            <p:ph idx="10"/>
          </p:nvPr>
        </p:nvSpPr>
        <p:spPr/>
        <p:txBody>
          <a:bodyPr/>
          <a:lstStyle/>
          <a:p>
            <a:pPr marL="685800" lvl="1" indent="-228600" eaLnBrk="0" fontAlgn="base" latinLnBrk="0" hangingPunct="0">
              <a:spcBef>
                <a:spcPct val="0"/>
              </a:spcBef>
              <a:spcAft>
                <a:spcPct val="0"/>
              </a:spcAft>
              <a:buFont typeface="+mj-lt"/>
              <a:buAutoNum type="alphaLcPeriod"/>
            </a:pPr>
            <a:r>
              <a:rPr lang="en-US" altLang="en-US" sz="1800" dirty="0" smtClean="0">
                <a:solidFill>
                  <a:srgbClr val="C00000"/>
                </a:solidFill>
                <a:latin typeface="Arial" panose="020B0604020202020204" pitchFamily="34" charset="0"/>
              </a:rPr>
              <a:t>With </a:t>
            </a:r>
            <a:r>
              <a:rPr lang="en-US" altLang="en-US" sz="1800" dirty="0">
                <a:solidFill>
                  <a:srgbClr val="C00000"/>
                </a:solidFill>
                <a:latin typeface="Arial" panose="020B0604020202020204" pitchFamily="34" charset="0"/>
              </a:rPr>
              <a:t>your parent’s permission and your counselor’s approval, visit with a professional in the game development industry and ask him or her about his or her job and how it fits into the overall development process. Alternately, meet with a professional in game development education and discuss the skills he or she emphasizes in the classroom. </a:t>
            </a:r>
          </a:p>
          <a:p>
            <a:pPr marL="685800" lvl="1" indent="-228600" eaLnBrk="0" fontAlgn="base" latinLnBrk="0" hangingPunct="0">
              <a:spcBef>
                <a:spcPct val="0"/>
              </a:spcBef>
              <a:spcAft>
                <a:spcPct val="0"/>
              </a:spcAft>
              <a:buFont typeface="+mj-lt"/>
              <a:buAutoNum type="alphaLcPeriod"/>
            </a:pPr>
            <a:r>
              <a:rPr lang="en-US" altLang="en-US" sz="1800" dirty="0">
                <a:solidFill>
                  <a:srgbClr val="C00000"/>
                </a:solidFill>
                <a:latin typeface="Arial" panose="020B0604020202020204" pitchFamily="34" charset="0"/>
              </a:rPr>
              <a:t>List three career opportunities in game development. Pick one and find out about the education, training, and experience required for the profession. Discuss this with your counselor. Explain why this profession might interest you.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084168" y="16778"/>
            <a:ext cx="1058991" cy="1000585"/>
          </a:xfrm>
          <a:prstGeom prst="rect">
            <a:avLst/>
          </a:prstGeom>
        </p:spPr>
      </p:pic>
    </p:spTree>
    <p:extLst>
      <p:ext uri="{BB962C8B-B14F-4D97-AF65-F5344CB8AC3E}">
        <p14:creationId xmlns:p14="http://schemas.microsoft.com/office/powerpoint/2010/main" val="11169099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7b</a:t>
            </a:r>
            <a:endParaRPr lang="en-US" dirty="0"/>
          </a:p>
        </p:txBody>
      </p:sp>
      <p:sp>
        <p:nvSpPr>
          <p:cNvPr id="3" name="Content Placeholder 2"/>
          <p:cNvSpPr>
            <a:spLocks noGrp="1"/>
          </p:cNvSpPr>
          <p:nvPr>
            <p:ph idx="1"/>
          </p:nvPr>
        </p:nvSpPr>
        <p:spPr>
          <a:xfrm>
            <a:off x="395536" y="1107870"/>
            <a:ext cx="8229600" cy="460648"/>
          </a:xfrm>
        </p:spPr>
        <p:txBody>
          <a:bodyPr/>
          <a:lstStyle/>
          <a:p>
            <a:r>
              <a:rPr lang="en-US" sz="2800" dirty="0" smtClean="0"/>
              <a:t>Careers in Game Development</a:t>
            </a:r>
            <a:endParaRPr lang="en-US" sz="2800" dirty="0"/>
          </a:p>
        </p:txBody>
      </p:sp>
      <p:sp>
        <p:nvSpPr>
          <p:cNvPr id="4" name="Content Placeholder 3"/>
          <p:cNvSpPr>
            <a:spLocks noGrp="1"/>
          </p:cNvSpPr>
          <p:nvPr>
            <p:ph idx="10"/>
          </p:nvPr>
        </p:nvSpPr>
        <p:spPr>
          <a:xfrm>
            <a:off x="107504" y="1612489"/>
            <a:ext cx="8712968" cy="5085184"/>
          </a:xfrm>
        </p:spPr>
        <p:txBody>
          <a:bodyPr/>
          <a:lstStyle/>
          <a:p>
            <a:pPr marL="285750" indent="-285750">
              <a:spcAft>
                <a:spcPts val="1000"/>
              </a:spcAft>
              <a:buFont typeface="Arial"/>
              <a:buChar char="•"/>
            </a:pPr>
            <a:r>
              <a:rPr lang="en-US" sz="2000" dirty="0" smtClean="0"/>
              <a:t>Video Game Designer and related occupations are </a:t>
            </a:r>
            <a:r>
              <a:rPr lang="en-US" sz="2000" dirty="0"/>
              <a:t>among the fastest growing careers in </a:t>
            </a:r>
            <a:r>
              <a:rPr lang="en-US" sz="2000" dirty="0" smtClean="0"/>
              <a:t>America.</a:t>
            </a:r>
          </a:p>
          <a:p>
            <a:pPr marL="285750" indent="-285750">
              <a:spcAft>
                <a:spcPts val="1000"/>
              </a:spcAft>
              <a:buFont typeface="Arial"/>
              <a:buChar char="•"/>
            </a:pPr>
            <a:r>
              <a:rPr lang="en-US" sz="2000" dirty="0" smtClean="0"/>
              <a:t>Video </a:t>
            </a:r>
            <a:r>
              <a:rPr lang="en-US" sz="2000" dirty="0"/>
              <a:t>Game </a:t>
            </a:r>
            <a:r>
              <a:rPr lang="en-US" sz="2000" dirty="0" smtClean="0"/>
              <a:t>Designer</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A </a:t>
            </a:r>
            <a:r>
              <a:rPr lang="en-US" sz="1800" dirty="0">
                <a:solidFill>
                  <a:schemeClr val="tx1">
                    <a:lumMod val="75000"/>
                    <a:lumOff val="25000"/>
                  </a:schemeClr>
                </a:solidFill>
                <a:latin typeface="Arial" panose="020B0604020202020204" pitchFamily="34" charset="0"/>
                <a:cs typeface="Arial" panose="020B0604020202020204" pitchFamily="34" charset="0"/>
              </a:rPr>
              <a:t>college degree or certificate in game design or creative writing will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help </a:t>
            </a:r>
            <a:r>
              <a:rPr lang="en-US" sz="1800" dirty="0">
                <a:solidFill>
                  <a:schemeClr val="tx1">
                    <a:lumMod val="75000"/>
                    <a:lumOff val="25000"/>
                  </a:schemeClr>
                </a:solidFill>
                <a:latin typeface="Arial" panose="020B0604020202020204" pitchFamily="34" charset="0"/>
                <a:cs typeface="Arial" panose="020B0604020202020204" pitchFamily="34" charset="0"/>
              </a:rPr>
              <a:t>you get hired as a video game designer. Skills to look for in a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video </a:t>
            </a:r>
            <a:r>
              <a:rPr lang="en-US" sz="1800" dirty="0">
                <a:solidFill>
                  <a:schemeClr val="tx1">
                    <a:lumMod val="75000"/>
                    <a:lumOff val="25000"/>
                  </a:schemeClr>
                </a:solidFill>
                <a:latin typeface="Arial" panose="020B0604020202020204" pitchFamily="34" charset="0"/>
                <a:cs typeface="Arial" panose="020B0604020202020204" pitchFamily="34" charset="0"/>
              </a:rPr>
              <a:t>game designer education program include game theory,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storytelling and </a:t>
            </a:r>
            <a:r>
              <a:rPr lang="en-US" sz="1800" dirty="0">
                <a:solidFill>
                  <a:schemeClr val="tx1">
                    <a:lumMod val="75000"/>
                    <a:lumOff val="25000"/>
                  </a:schemeClr>
                </a:solidFill>
                <a:latin typeface="Arial" panose="020B0604020202020204" pitchFamily="34" charset="0"/>
                <a:cs typeface="Arial" panose="020B0604020202020204" pitchFamily="34" charset="0"/>
              </a:rPr>
              <a:t>storyboarding, game planning and strategy, creative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content </a:t>
            </a:r>
            <a:r>
              <a:rPr lang="en-US" sz="1800" dirty="0">
                <a:solidFill>
                  <a:schemeClr val="tx1">
                    <a:lumMod val="75000"/>
                    <a:lumOff val="25000"/>
                  </a:schemeClr>
                </a:solidFill>
                <a:latin typeface="Arial" panose="020B0604020202020204" pitchFamily="34" charset="0"/>
                <a:cs typeface="Arial" panose="020B0604020202020204" pitchFamily="34" charset="0"/>
              </a:rPr>
              <a:t>writing, brainstorming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and </a:t>
            </a:r>
            <a:r>
              <a:rPr lang="en-US" sz="1800" dirty="0">
                <a:solidFill>
                  <a:schemeClr val="tx1">
                    <a:lumMod val="75000"/>
                    <a:lumOff val="25000"/>
                  </a:schemeClr>
                </a:solidFill>
                <a:latin typeface="Arial" panose="020B0604020202020204" pitchFamily="34" charset="0"/>
                <a:cs typeface="Arial" panose="020B0604020202020204" pitchFamily="34" charset="0"/>
              </a:rPr>
              <a:t>creative thinking, and game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design     </a:t>
            </a:r>
            <a:r>
              <a:rPr lang="en-US" sz="1800" dirty="0">
                <a:solidFill>
                  <a:schemeClr val="tx1">
                    <a:lumMod val="75000"/>
                    <a:lumOff val="25000"/>
                  </a:schemeClr>
                </a:solidFill>
                <a:latin typeface="Arial" panose="020B0604020202020204" pitchFamily="34" charset="0"/>
                <a:cs typeface="Arial" panose="020B0604020202020204" pitchFamily="34" charset="0"/>
              </a:rPr>
              <a:t>project management</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285750" indent="-285750">
              <a:spcAft>
                <a:spcPts val="1000"/>
              </a:spcAft>
              <a:buFont typeface="Arial"/>
              <a:buChar char="•"/>
            </a:pPr>
            <a:r>
              <a:rPr lang="en-US" sz="2000" dirty="0" smtClean="0"/>
              <a:t>Video Game Programmer</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For game design programming jobs, the education requirement is         typically a bachelor's degree in video game development, computer     science, software engineering, mobile application development, game and simulation programming, or a similar programming-focused area of  study.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5453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7b</a:t>
            </a:r>
            <a:endParaRPr lang="en-US" dirty="0"/>
          </a:p>
        </p:txBody>
      </p:sp>
      <p:sp>
        <p:nvSpPr>
          <p:cNvPr id="3" name="Content Placeholder 2"/>
          <p:cNvSpPr>
            <a:spLocks noGrp="1"/>
          </p:cNvSpPr>
          <p:nvPr>
            <p:ph idx="1"/>
          </p:nvPr>
        </p:nvSpPr>
        <p:spPr>
          <a:xfrm>
            <a:off x="395536" y="1107870"/>
            <a:ext cx="8229600" cy="460648"/>
          </a:xfrm>
        </p:spPr>
        <p:txBody>
          <a:bodyPr/>
          <a:lstStyle/>
          <a:p>
            <a:r>
              <a:rPr lang="en-US" sz="2800" dirty="0" smtClean="0"/>
              <a:t>Careers in Game Development</a:t>
            </a:r>
            <a:endParaRPr lang="en-US" sz="2800" dirty="0"/>
          </a:p>
        </p:txBody>
      </p:sp>
      <p:sp>
        <p:nvSpPr>
          <p:cNvPr id="4" name="Content Placeholder 3"/>
          <p:cNvSpPr>
            <a:spLocks noGrp="1"/>
          </p:cNvSpPr>
          <p:nvPr>
            <p:ph idx="10"/>
          </p:nvPr>
        </p:nvSpPr>
        <p:spPr>
          <a:xfrm>
            <a:off x="107504" y="1772816"/>
            <a:ext cx="8712968" cy="5085184"/>
          </a:xfrm>
        </p:spPr>
        <p:txBody>
          <a:bodyPr/>
          <a:lstStyle/>
          <a:p>
            <a:pPr marL="285750" indent="-285750">
              <a:spcAft>
                <a:spcPts val="1000"/>
              </a:spcAft>
              <a:buFont typeface="Arial"/>
              <a:buChar char="•"/>
            </a:pPr>
            <a:r>
              <a:rPr lang="en-US" sz="2000" dirty="0"/>
              <a:t>Video Game </a:t>
            </a:r>
            <a:r>
              <a:rPr lang="en-US" sz="2000" dirty="0" smtClean="0"/>
              <a:t>Artist</a:t>
            </a:r>
          </a:p>
          <a:p>
            <a:pPr marL="1028700" lvl="1">
              <a:spcAft>
                <a:spcPts val="1000"/>
              </a:spcAft>
              <a:buFont typeface="Wingdings" panose="05000000000000000000" pitchFamily="2" charset="2"/>
              <a:buChar char="Ø"/>
            </a:pPr>
            <a:r>
              <a:rPr lang="en-US" sz="1800" dirty="0" smtClean="0">
                <a:solidFill>
                  <a:schemeClr val="tx1">
                    <a:lumMod val="75000"/>
                    <a:lumOff val="25000"/>
                  </a:schemeClr>
                </a:solidFill>
                <a:latin typeface="Arial" panose="020B0604020202020204" pitchFamily="34" charset="0"/>
                <a:cs typeface="Arial" panose="020B0604020202020204" pitchFamily="34" charset="0"/>
              </a:rPr>
              <a:t>Education </a:t>
            </a:r>
            <a:r>
              <a:rPr lang="en-US" sz="1800" dirty="0">
                <a:solidFill>
                  <a:schemeClr val="tx1">
                    <a:lumMod val="75000"/>
                    <a:lumOff val="25000"/>
                  </a:schemeClr>
                </a:solidFill>
                <a:latin typeface="Arial" panose="020B0604020202020204" pitchFamily="34" charset="0"/>
                <a:cs typeface="Arial" panose="020B0604020202020204" pitchFamily="34" charset="0"/>
              </a:rPr>
              <a:t>requirements for game art jobs ideally include a specialized 2- or 4-year game art degree, however a traditional art school </a:t>
            </a:r>
            <a:r>
              <a:rPr lang="en-US" sz="1800" dirty="0" smtClean="0">
                <a:solidFill>
                  <a:schemeClr val="tx1">
                    <a:lumMod val="75000"/>
                    <a:lumOff val="25000"/>
                  </a:schemeClr>
                </a:solidFill>
                <a:latin typeface="Arial" panose="020B0604020202020204" pitchFamily="34" charset="0"/>
                <a:cs typeface="Arial" panose="020B0604020202020204" pitchFamily="34" charset="0"/>
              </a:rPr>
              <a:t>degree   </a:t>
            </a:r>
            <a:r>
              <a:rPr lang="en-US" sz="1800" dirty="0">
                <a:solidFill>
                  <a:schemeClr val="tx1">
                    <a:lumMod val="75000"/>
                    <a:lumOff val="25000"/>
                  </a:schemeClr>
                </a:solidFill>
                <a:latin typeface="Arial" panose="020B0604020202020204" pitchFamily="34" charset="0"/>
                <a:cs typeface="Arial" panose="020B0604020202020204" pitchFamily="34" charset="0"/>
              </a:rPr>
              <a:t>is acceptable in many cases. Video game artists must first master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traditional </a:t>
            </a:r>
            <a:r>
              <a:rPr lang="en-US" sz="1800" dirty="0">
                <a:solidFill>
                  <a:schemeClr val="tx1">
                    <a:lumMod val="75000"/>
                    <a:lumOff val="25000"/>
                  </a:schemeClr>
                </a:solidFill>
                <a:latin typeface="Arial" panose="020B0604020202020204" pitchFamily="34" charset="0"/>
                <a:cs typeface="Arial" panose="020B0604020202020204" pitchFamily="34" charset="0"/>
              </a:rPr>
              <a:t>art techniques and principles, such as form, perspective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and </a:t>
            </a:r>
            <a:r>
              <a:rPr lang="en-US" sz="1800" dirty="0">
                <a:solidFill>
                  <a:schemeClr val="tx1">
                    <a:lumMod val="75000"/>
                    <a:lumOff val="25000"/>
                  </a:schemeClr>
                </a:solidFill>
                <a:latin typeface="Arial" panose="020B0604020202020204" pitchFamily="34" charset="0"/>
                <a:cs typeface="Arial" panose="020B0604020202020204" pitchFamily="34" charset="0"/>
              </a:rPr>
              <a:t>color theory, before they can apply these skills to game elements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like  </a:t>
            </a:r>
            <a:r>
              <a:rPr lang="en-US" sz="1800" dirty="0">
                <a:solidFill>
                  <a:schemeClr val="tx1">
                    <a:lumMod val="75000"/>
                    <a:lumOff val="25000"/>
                  </a:schemeClr>
                </a:solidFill>
                <a:latin typeface="Arial" panose="020B0604020202020204" pitchFamily="34" charset="0"/>
                <a:cs typeface="Arial" panose="020B0604020202020204" pitchFamily="34" charset="0"/>
              </a:rPr>
              <a:t>characters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and </a:t>
            </a:r>
            <a:r>
              <a:rPr lang="en-US" sz="1800" dirty="0">
                <a:solidFill>
                  <a:schemeClr val="tx1">
                    <a:lumMod val="75000"/>
                    <a:lumOff val="25000"/>
                  </a:schemeClr>
                </a:solidFill>
                <a:latin typeface="Arial" panose="020B0604020202020204" pitchFamily="34" charset="0"/>
                <a:cs typeface="Arial" panose="020B0604020202020204" pitchFamily="34" charset="0"/>
              </a:rPr>
              <a:t>environments. A prospective video game artist's most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crucial </a:t>
            </a:r>
            <a:r>
              <a:rPr lang="en-US" sz="1800" dirty="0">
                <a:solidFill>
                  <a:schemeClr val="tx1">
                    <a:lumMod val="75000"/>
                    <a:lumOff val="25000"/>
                  </a:schemeClr>
                </a:solidFill>
                <a:latin typeface="Arial" panose="020B0604020202020204" pitchFamily="34" charset="0"/>
                <a:cs typeface="Arial" panose="020B0604020202020204" pitchFamily="34" charset="0"/>
              </a:rPr>
              <a:t>asset is his or her design portfolio; the stronger and more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relevant </a:t>
            </a:r>
            <a:r>
              <a:rPr lang="en-US" sz="1800" dirty="0">
                <a:solidFill>
                  <a:schemeClr val="tx1">
                    <a:lumMod val="75000"/>
                    <a:lumOff val="25000"/>
                  </a:schemeClr>
                </a:solidFill>
                <a:latin typeface="Arial" panose="020B0604020202020204" pitchFamily="34" charset="0"/>
                <a:cs typeface="Arial" panose="020B0604020202020204" pitchFamily="34" charset="0"/>
              </a:rPr>
              <a:t>your portfolio, the less you will have to rely on your formal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education </a:t>
            </a:r>
            <a:r>
              <a:rPr lang="en-US" sz="1800" dirty="0">
                <a:solidFill>
                  <a:schemeClr val="tx1">
                    <a:lumMod val="75000"/>
                    <a:lumOff val="25000"/>
                  </a:schemeClr>
                </a:solidFill>
                <a:latin typeface="Arial" panose="020B0604020202020204" pitchFamily="34" charset="0"/>
                <a:cs typeface="Arial" panose="020B0604020202020204" pitchFamily="34" charset="0"/>
              </a:rPr>
              <a:t>to land the job. The ability to effectively use modern graphic design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and </a:t>
            </a:r>
            <a:r>
              <a:rPr lang="en-US" sz="1800" dirty="0">
                <a:solidFill>
                  <a:schemeClr val="tx1">
                    <a:lumMod val="75000"/>
                    <a:lumOff val="25000"/>
                  </a:schemeClr>
                </a:solidFill>
                <a:latin typeface="Arial" panose="020B0604020202020204" pitchFamily="34" charset="0"/>
                <a:cs typeface="Arial" panose="020B0604020202020204" pitchFamily="34" charset="0"/>
              </a:rPr>
              <a:t>computer animation software, such as Adobe Flash, will </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also </a:t>
            </a:r>
            <a:r>
              <a:rPr lang="en-US" sz="1800" dirty="0">
                <a:solidFill>
                  <a:schemeClr val="tx1">
                    <a:lumMod val="75000"/>
                    <a:lumOff val="25000"/>
                  </a:schemeClr>
                </a:solidFill>
                <a:latin typeface="Arial" panose="020B0604020202020204" pitchFamily="34" charset="0"/>
                <a:cs typeface="Arial" panose="020B0604020202020204" pitchFamily="34" charset="0"/>
              </a:rPr>
              <a:t>help you get hired as a video game artist.</a:t>
            </a:r>
          </a:p>
        </p:txBody>
      </p:sp>
    </p:spTree>
    <p:extLst>
      <p:ext uri="{BB962C8B-B14F-4D97-AF65-F5344CB8AC3E}">
        <p14:creationId xmlns:p14="http://schemas.microsoft.com/office/powerpoint/2010/main" val="933132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smtClean="0"/>
              <a:t>Game Design Requirements</a:t>
            </a:r>
            <a:endParaRPr lang="en-US" dirty="0"/>
          </a:p>
        </p:txBody>
      </p:sp>
      <p:sp>
        <p:nvSpPr>
          <p:cNvPr id="2" name="Content Placeholder 1"/>
          <p:cNvSpPr>
            <a:spLocks noGrp="1"/>
          </p:cNvSpPr>
          <p:nvPr>
            <p:ph idx="10"/>
          </p:nvPr>
        </p:nvSpPr>
        <p:spPr>
          <a:xfrm>
            <a:off x="2134072" y="1393782"/>
            <a:ext cx="6563072" cy="5131562"/>
          </a:xfrm>
        </p:spPr>
        <p:txBody>
          <a:bodyPr/>
          <a:lstStyle/>
          <a:p>
            <a:pPr marL="228600" lvl="0" indent="-228600" eaLnBrk="0" fontAlgn="base" latinLnBrk="0" hangingPunct="0">
              <a:spcBef>
                <a:spcPct val="0"/>
              </a:spcBef>
              <a:spcAft>
                <a:spcPct val="0"/>
              </a:spcAft>
              <a:buFont typeface="+mj-lt"/>
              <a:buAutoNum type="arabicPeriod" startAt="7"/>
            </a:pPr>
            <a:r>
              <a:rPr lang="en-US" altLang="en-US" sz="2000" dirty="0">
                <a:latin typeface="Arial" panose="020B0604020202020204" pitchFamily="34" charset="0"/>
                <a:cs typeface="Arial" panose="020B0604020202020204" pitchFamily="34" charset="0"/>
              </a:rPr>
              <a:t>Blind test your game. Do the following:</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Write an instruction sheet that includes all of the information needed to play the game. Clearly describe how to set up the game, play the game, and end the game. List the game objectives.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Share your prototype from requirement 6a with a group of players that has not played it or witnessed a previous playtest. Provide them with your instruction sheet(s) and any physical components. Watch them play the game, but do not provide them with instruction. Record their feedback in your game design notebook.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Share your game design notebook with your counselor. Discuss the player reactions to your project and what you learned about the game design process. Based on your testing, determine what you like most about your game and suggest one or more changes. </a:t>
            </a:r>
          </a:p>
          <a:p>
            <a:pPr lvl="0" eaLnBrk="0" fontAlgn="base" latinLnBrk="0" hangingPunct="0">
              <a:spcBef>
                <a:spcPct val="0"/>
              </a:spcBef>
              <a:spcAft>
                <a:spcPct val="0"/>
              </a:spcAft>
            </a:pPr>
            <a:endParaRPr lang="en-US" altLang="en-US" sz="1200" dirty="0">
              <a:solidFill>
                <a:schemeClr val="tx1"/>
              </a:solidFill>
            </a:endParaRPr>
          </a:p>
          <a:p>
            <a:endParaRPr lang="en-US" sz="1200" dirty="0"/>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147158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19672" y="324267"/>
            <a:ext cx="7524328" cy="1069514"/>
          </a:xfrm>
        </p:spPr>
        <p:txBody>
          <a:bodyPr/>
          <a:lstStyle/>
          <a:p>
            <a:r>
              <a:rPr lang="en-US" dirty="0" smtClean="0"/>
              <a:t>Game Design Requirements</a:t>
            </a:r>
            <a:endParaRPr lang="en-US" dirty="0"/>
          </a:p>
        </p:txBody>
      </p:sp>
      <p:sp>
        <p:nvSpPr>
          <p:cNvPr id="9" name="Content Placeholder 8"/>
          <p:cNvSpPr>
            <a:spLocks noGrp="1"/>
          </p:cNvSpPr>
          <p:nvPr>
            <p:ph idx="1"/>
          </p:nvPr>
        </p:nvSpPr>
        <p:spPr/>
        <p:txBody>
          <a:bodyPr/>
          <a:lstStyle/>
          <a:p>
            <a:pPr lvl="0" eaLnBrk="0" fontAlgn="base" latinLnBrk="0" hangingPunct="0">
              <a:spcBef>
                <a:spcPct val="0"/>
              </a:spcBef>
              <a:spcAft>
                <a:spcPct val="0"/>
              </a:spcAft>
            </a:pPr>
            <a:endParaRPr lang="en-US" altLang="en-US" sz="1800" dirty="0">
              <a:solidFill>
                <a:schemeClr val="tx1"/>
              </a:solidFill>
            </a:endParaRPr>
          </a:p>
          <a:p>
            <a:endParaRPr lang="en-US" sz="1200" dirty="0"/>
          </a:p>
        </p:txBody>
      </p:sp>
      <p:sp>
        <p:nvSpPr>
          <p:cNvPr id="2" name="Content Placeholder 1"/>
          <p:cNvSpPr>
            <a:spLocks noGrp="1"/>
          </p:cNvSpPr>
          <p:nvPr>
            <p:ph idx="10"/>
          </p:nvPr>
        </p:nvSpPr>
        <p:spPr>
          <a:xfrm>
            <a:off x="2134072" y="1529408"/>
            <a:ext cx="6563072" cy="4463281"/>
          </a:xfrm>
        </p:spPr>
        <p:txBody>
          <a:bodyPr/>
          <a:lstStyle/>
          <a:p>
            <a:pPr marL="457200" lvl="0" indent="-457200" eaLnBrk="0" fontAlgn="base" latinLnBrk="0" hangingPunct="0">
              <a:spcBef>
                <a:spcPct val="0"/>
              </a:spcBef>
              <a:spcAft>
                <a:spcPct val="0"/>
              </a:spcAft>
              <a:buFont typeface="+mj-lt"/>
              <a:buAutoNum type="arabicPeriod" startAt="8"/>
            </a:pPr>
            <a:r>
              <a:rPr lang="en-US" altLang="en-US" sz="2000" dirty="0">
                <a:latin typeface="Arial" panose="020B0604020202020204" pitchFamily="34" charset="0"/>
                <a:cs typeface="Arial" panose="020B0604020202020204" pitchFamily="34" charset="0"/>
              </a:rPr>
              <a:t>Do ONE of the following:</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With your parent’s permission and your counselor’s approval, visit with a professional in the game development industry and ask him or her about his or her job and how it fits into the overall development process. Alternately, meet with a professional in game development education and discuss the skills he or she emphasizes in the classroom. </a:t>
            </a:r>
          </a:p>
          <a:p>
            <a:pPr marL="685800" lvl="1" indent="-228600" eaLnBrk="0" fontAlgn="base" latinLnBrk="0" hangingPunct="0">
              <a:spcBef>
                <a:spcPct val="0"/>
              </a:spcBef>
              <a:spcAft>
                <a:spcPct val="0"/>
              </a:spcAft>
              <a:buFont typeface="+mj-lt"/>
              <a:buAutoNum type="alphaLcPeriod"/>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List three career opportunities in game development. Pick one and find out about the education, training, and experience required for the profession. Discuss this with your counselor. Explain why this profession might interest you. </a:t>
            </a:r>
          </a:p>
          <a:p>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5496" y="188640"/>
            <a:ext cx="1419031" cy="1340768"/>
          </a:xfrm>
          <a:prstGeom prst="rect">
            <a:avLst/>
          </a:prstGeom>
        </p:spPr>
      </p:pic>
    </p:spTree>
    <p:extLst>
      <p:ext uri="{BB962C8B-B14F-4D97-AF65-F5344CB8AC3E}">
        <p14:creationId xmlns:p14="http://schemas.microsoft.com/office/powerpoint/2010/main" val="2055423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6142</Words>
  <Application>Microsoft Office PowerPoint</Application>
  <PresentationFormat>On-screen Show (4:3)</PresentationFormat>
  <Paragraphs>541</Paragraphs>
  <Slides>74</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74</vt:i4>
      </vt:variant>
    </vt:vector>
  </HeadingPairs>
  <TitlesOfParts>
    <vt:vector size="81" baseType="lpstr">
      <vt:lpstr>맑은 고딕</vt:lpstr>
      <vt:lpstr>Arial</vt:lpstr>
      <vt:lpstr>Calibri</vt:lpstr>
      <vt:lpstr>Comic Sans MS</vt:lpstr>
      <vt:lpstr>Wingdings</vt:lpstr>
      <vt:lpstr>Office Theme</vt:lpstr>
      <vt:lpstr>Custom Design</vt:lpstr>
      <vt:lpstr>PowerPoint Presentation</vt:lpstr>
      <vt:lpstr>Game Design Requirements</vt:lpstr>
      <vt:lpstr>Game Design Requirements</vt:lpstr>
      <vt:lpstr>Game Design Requirements</vt:lpstr>
      <vt:lpstr>Game Design Requirements</vt:lpstr>
      <vt:lpstr>Game Design Requirements</vt:lpstr>
      <vt:lpstr>Game Design Requirements</vt:lpstr>
      <vt:lpstr>Game Design Requirements</vt:lpstr>
      <vt:lpstr>Game Design Requirements</vt:lpstr>
      <vt:lpstr>Requirement 1a</vt:lpstr>
      <vt:lpstr>What is a Game?</vt:lpstr>
      <vt:lpstr>What is a Game?</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Game Design Requirements</vt:lpstr>
      <vt:lpstr>Requirement 1b</vt:lpstr>
      <vt:lpstr>Requirement 1b</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2</vt:lpstr>
      <vt:lpstr>Requirement 3</vt:lpstr>
      <vt:lpstr>Requirement 3</vt:lpstr>
      <vt:lpstr>Requirement 3</vt:lpstr>
      <vt:lpstr>Requirement 3</vt:lpstr>
      <vt:lpstr>Requirement 4</vt:lpstr>
      <vt:lpstr>Requirement 5</vt:lpstr>
      <vt:lpstr>Requirement 5a</vt:lpstr>
      <vt:lpstr>Requirement 5a</vt:lpstr>
      <vt:lpstr>Requirement 5a</vt:lpstr>
      <vt:lpstr>Requirement 5a</vt:lpstr>
      <vt:lpstr>Requirement 5a, 5b, 5c, 5d</vt:lpstr>
      <vt:lpstr>Requirement 6</vt:lpstr>
      <vt:lpstr>Requirement 6</vt:lpstr>
      <vt:lpstr>Requirement 6</vt:lpstr>
      <vt:lpstr>Requirement 7</vt:lpstr>
      <vt:lpstr>Requirement 7a</vt:lpstr>
      <vt:lpstr>Requirement 7</vt:lpstr>
      <vt:lpstr>Requirement 7b</vt:lpstr>
      <vt:lpstr>Requirement 7</vt:lpstr>
      <vt:lpstr>Requirement 8</vt:lpstr>
      <vt:lpstr>Requirement 7b</vt:lpstr>
      <vt:lpstr>Requirement 7b</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Terry McKibben</cp:lastModifiedBy>
  <cp:revision>121</cp:revision>
  <dcterms:created xsi:type="dcterms:W3CDTF">2014-04-01T16:35:38Z</dcterms:created>
  <dcterms:modified xsi:type="dcterms:W3CDTF">2020-05-16T15:28:02Z</dcterms:modified>
</cp:coreProperties>
</file>